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94" r:id="rId3"/>
    <p:sldId id="293" r:id="rId4"/>
    <p:sldId id="287" r:id="rId5"/>
    <p:sldId id="298" r:id="rId6"/>
    <p:sldId id="300" r:id="rId7"/>
    <p:sldId id="301" r:id="rId8"/>
    <p:sldId id="302" r:id="rId9"/>
    <p:sldId id="303" r:id="rId10"/>
    <p:sldId id="304" r:id="rId11"/>
    <p:sldId id="305" r:id="rId12"/>
    <p:sldId id="314" r:id="rId13"/>
    <p:sldId id="308" r:id="rId14"/>
    <p:sldId id="309" r:id="rId15"/>
    <p:sldId id="316" r:id="rId16"/>
    <p:sldId id="317" r:id="rId17"/>
    <p:sldId id="319" r:id="rId18"/>
    <p:sldId id="318" r:id="rId19"/>
    <p:sldId id="320" r:id="rId20"/>
    <p:sldId id="321" r:id="rId21"/>
    <p:sldId id="330" r:id="rId22"/>
    <p:sldId id="315" r:id="rId23"/>
    <p:sldId id="322" r:id="rId24"/>
    <p:sldId id="323" r:id="rId25"/>
    <p:sldId id="324" r:id="rId26"/>
    <p:sldId id="325" r:id="rId27"/>
    <p:sldId id="326" r:id="rId28"/>
    <p:sldId id="327" r:id="rId29"/>
    <p:sldId id="310" r:id="rId30"/>
    <p:sldId id="311" r:id="rId31"/>
    <p:sldId id="334" r:id="rId32"/>
    <p:sldId id="312"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223CEA59-817D-4B55-96D7-E718A4E50C9A}">
          <p14:sldIdLst>
            <p14:sldId id="294"/>
          </p14:sldIdLst>
        </p14:section>
        <p14:section name="PENDAHULUAN" id="{4ED41B4D-87F0-47BC-958E-07A99634027A}">
          <p14:sldIdLst>
            <p14:sldId id="293"/>
          </p14:sldIdLst>
        </p14:section>
        <p14:section name="PEMBAHASAN" id="{9D221088-7736-4FFF-AFC0-82A666DBF068}">
          <p14:sldIdLst>
            <p14:sldId id="287"/>
            <p14:sldId id="298"/>
            <p14:sldId id="300"/>
            <p14:sldId id="301"/>
            <p14:sldId id="302"/>
            <p14:sldId id="303"/>
            <p14:sldId id="304"/>
            <p14:sldId id="305"/>
            <p14:sldId id="314"/>
            <p14:sldId id="308"/>
            <p14:sldId id="309"/>
            <p14:sldId id="316"/>
            <p14:sldId id="317"/>
            <p14:sldId id="319"/>
            <p14:sldId id="318"/>
          </p14:sldIdLst>
        </p14:section>
        <p14:section name="SEJARAH GEOLOGI" id="{C6AC290C-976C-44A8-89BD-8D4BFC5D7565}">
          <p14:sldIdLst>
            <p14:sldId id="320"/>
          </p14:sldIdLst>
        </p14:section>
        <p14:section name="GEOLOGI LINGKUNGAN" id="{F7A81F7C-2645-4AB1-BC1C-B731EEF17706}">
          <p14:sldIdLst>
            <p14:sldId id="321"/>
            <p14:sldId id="330"/>
          </p14:sldIdLst>
        </p14:section>
        <p14:section name="MASALAH KHUSUS" id="{13C52B56-FF07-434B-88BA-E7EF5EC0C62E}">
          <p14:sldIdLst>
            <p14:sldId id="315"/>
            <p14:sldId id="322"/>
            <p14:sldId id="323"/>
            <p14:sldId id="324"/>
            <p14:sldId id="325"/>
            <p14:sldId id="326"/>
            <p14:sldId id="327"/>
          </p14:sldIdLst>
        </p14:section>
        <p14:section name="DAFTAR PUSTAKA" id="{FE38B2A5-A711-4627-B0C9-D788738B443A}">
          <p14:sldIdLst>
            <p14:sldId id="310"/>
            <p14:sldId id="311"/>
            <p14:sldId id="334"/>
            <p14:sldId id="31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83117" autoAdjust="0"/>
  </p:normalViewPr>
  <p:slideViewPr>
    <p:cSldViewPr snapToGrid="0">
      <p:cViewPr varScale="1">
        <p:scale>
          <a:sx n="68" d="100"/>
          <a:sy n="68" d="100"/>
        </p:scale>
        <p:origin x="654"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C5835-BE1F-490E-8A91-E516871F4B28}" type="datetimeFigureOut">
              <a:rPr lang="en-US" smtClean="0"/>
              <a:t>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FCDE1-0E52-4652-AA32-A0E82FFD701B}" type="slidenum">
              <a:rPr lang="en-US" smtClean="0"/>
              <a:t>‹#›</a:t>
            </a:fld>
            <a:endParaRPr lang="en-US"/>
          </a:p>
        </p:txBody>
      </p:sp>
    </p:spTree>
    <p:extLst>
      <p:ext uri="{BB962C8B-B14F-4D97-AF65-F5344CB8AC3E}">
        <p14:creationId xmlns:p14="http://schemas.microsoft.com/office/powerpoint/2010/main" val="3619101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00" smtClean="0">
                <a:latin typeface="Times New Roman" panose="02020603050405020304" pitchFamily="18" charset="0"/>
                <a:cs typeface="Times New Roman" panose="02020603050405020304" pitchFamily="18" charset="0"/>
              </a:rPr>
              <a:t>mencakup pemerian data geologi yang tersingkap di permukaan bumi berupa geomorfologi, pengelompokkan batuan menjadi satuan batuan maupun susunan stratigrafi, struktur geologi, sejarah geologi dan kajian geologi lebih lanjut seperti sumberdaya geologi dan bencana geologi.</a:t>
            </a:r>
            <a:endParaRPr lang="en-US" sz="4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96AFCDE1-0E52-4652-AA32-A0E82FFD701B}" type="slidenum">
              <a:rPr lang="en-US" smtClean="0"/>
              <a:t>2</a:t>
            </a:fld>
            <a:endParaRPr lang="en-US"/>
          </a:p>
        </p:txBody>
      </p:sp>
    </p:spTree>
    <p:extLst>
      <p:ext uri="{BB962C8B-B14F-4D97-AF65-F5344CB8AC3E}">
        <p14:creationId xmlns:p14="http://schemas.microsoft.com/office/powerpoint/2010/main" val="760153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1280309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363335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1118245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C3BDF9-FC9B-4131-A27F-A7D9F9C5A0E2}"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523355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3BDF9-FC9B-4131-A27F-A7D9F9C5A0E2}"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399821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C3BDF9-FC9B-4131-A27F-A7D9F9C5A0E2}"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2628585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C3BDF9-FC9B-4131-A27F-A7D9F9C5A0E2}"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447278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C3BDF9-FC9B-4131-A27F-A7D9F9C5A0E2}" type="datetimeFigureOut">
              <a:rPr lang="en-US" smtClean="0"/>
              <a:t>8/1/2022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3618876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C3BDF9-FC9B-4131-A27F-A7D9F9C5A0E2}" type="datetimeFigureOut">
              <a:rPr lang="en-US" smtClean="0"/>
              <a:t>8/1/2022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3073331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3BDF9-FC9B-4131-A27F-A7D9F9C5A0E2}" type="datetimeFigureOut">
              <a:rPr lang="en-US" smtClean="0"/>
              <a:t>8/1/2022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644581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3BDF9-FC9B-4131-A27F-A7D9F9C5A0E2}"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140953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41205083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C3BDF9-FC9B-4131-A27F-A7D9F9C5A0E2}" type="datetimeFigureOut">
              <a:rPr lang="en-US" smtClean="0"/>
              <a:t>8/1/2022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1379573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3BDF9-FC9B-4131-A27F-A7D9F9C5A0E2}"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21777566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C3BDF9-FC9B-4131-A27F-A7D9F9C5A0E2}" type="datetimeFigureOut">
              <a:rPr lang="en-US" smtClean="0"/>
              <a:t>8/1/2022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1434A-B298-4C1D-88CE-0C1DC210A6E3}" type="slidenum">
              <a:rPr lang="en-US" smtClean="0"/>
              <a:t>‹#›</a:t>
            </a:fld>
            <a:endParaRPr lang="en-US"/>
          </a:p>
        </p:txBody>
      </p:sp>
    </p:spTree>
    <p:extLst>
      <p:ext uri="{BB962C8B-B14F-4D97-AF65-F5344CB8AC3E}">
        <p14:creationId xmlns:p14="http://schemas.microsoft.com/office/powerpoint/2010/main" val="728648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402250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1697781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1983372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259961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
        <p:nvSpPr>
          <p:cNvPr id="6" name="Picture Placeholder 5"/>
          <p:cNvSpPr>
            <a:spLocks noGrp="1"/>
          </p:cNvSpPr>
          <p:nvPr>
            <p:ph type="pic" sz="quarter" idx="13"/>
          </p:nvPr>
        </p:nvSpPr>
        <p:spPr>
          <a:xfrm>
            <a:off x="0" y="0"/>
            <a:ext cx="12192000" cy="6858000"/>
          </a:xfrm>
          <a:prstGeom prst="rect">
            <a:avLst/>
          </a:prstGeom>
        </p:spPr>
        <p:txBody>
          <a:bodyPr/>
          <a:lstStyle/>
          <a:p>
            <a:endParaRPr lang="en-US"/>
          </a:p>
        </p:txBody>
      </p:sp>
      <p:sp>
        <p:nvSpPr>
          <p:cNvPr id="8" name="Picture Placeholder 7"/>
          <p:cNvSpPr>
            <a:spLocks noGrp="1"/>
          </p:cNvSpPr>
          <p:nvPr>
            <p:ph type="pic" sz="quarter" idx="14"/>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4062967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1670031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47DB39A-2B6B-4DE9-B574-E6D715BA7A9F}" type="datetimeFigureOut">
              <a:rPr lang="en-US" smtClean="0"/>
              <a:t>8/1/2022</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EC33278-561E-4F5F-8742-BB2631173BE3}" type="slidenum">
              <a:rPr lang="en-US" smtClean="0"/>
              <a:t>‹#›</a:t>
            </a:fld>
            <a:endParaRPr lang="en-US"/>
          </a:p>
        </p:txBody>
      </p:sp>
    </p:spTree>
    <p:extLst>
      <p:ext uri="{BB962C8B-B14F-4D97-AF65-F5344CB8AC3E}">
        <p14:creationId xmlns:p14="http://schemas.microsoft.com/office/powerpoint/2010/main" val="411461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773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C3BDF9-FC9B-4131-A27F-A7D9F9C5A0E2}" type="datetimeFigureOut">
              <a:rPr lang="en-US" smtClean="0"/>
              <a:t>8/1/2022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1434A-B298-4C1D-88CE-0C1DC210A6E3}" type="slidenum">
              <a:rPr lang="en-US" smtClean="0"/>
              <a:t>‹#›</a:t>
            </a:fld>
            <a:endParaRPr lang="en-US"/>
          </a:p>
        </p:txBody>
      </p:sp>
    </p:spTree>
    <p:extLst>
      <p:ext uri="{BB962C8B-B14F-4D97-AF65-F5344CB8AC3E}">
        <p14:creationId xmlns:p14="http://schemas.microsoft.com/office/powerpoint/2010/main" val="2162905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tides.bog.go.id/DEMNAS/DEMNAS.php"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70"/>
            <a:ext cx="12193906" cy="6856929"/>
          </a:xfrm>
          <a:prstGeom prst="rect">
            <a:avLst/>
          </a:prstGeom>
        </p:spPr>
      </p:pic>
      <p:grpSp>
        <p:nvGrpSpPr>
          <p:cNvPr id="23" name="Group 22">
            <a:extLst>
              <a:ext uri="{FF2B5EF4-FFF2-40B4-BE49-F238E27FC236}">
                <a16:creationId xmlns="" xmlns:a16="http://schemas.microsoft.com/office/drawing/2014/main" id="{5A0EC4CE-7327-4E02-9EF2-27D75280EB03}"/>
              </a:ext>
            </a:extLst>
          </p:cNvPr>
          <p:cNvGrpSpPr/>
          <p:nvPr/>
        </p:nvGrpSpPr>
        <p:grpSpPr>
          <a:xfrm>
            <a:off x="706" y="4494849"/>
            <a:ext cx="12193200" cy="1755908"/>
            <a:chOff x="0" y="5102092"/>
            <a:chExt cx="12193200" cy="1755908"/>
          </a:xfrm>
        </p:grpSpPr>
        <p:sp>
          <p:nvSpPr>
            <p:cNvPr id="24" name="FRAME">
              <a:extLst>
                <a:ext uri="{FF2B5EF4-FFF2-40B4-BE49-F238E27FC236}">
                  <a16:creationId xmlns="" xmlns:a16="http://schemas.microsoft.com/office/drawing/2014/main" id="{1845F199-7970-4655-B333-CB164478575B}"/>
                </a:ext>
              </a:extLst>
            </p:cNvPr>
            <p:cNvSpPr/>
            <p:nvPr/>
          </p:nvSpPr>
          <p:spPr>
            <a:xfrm>
              <a:off x="0" y="5102092"/>
              <a:ext cx="12192001" cy="1755908"/>
            </a:xfrm>
            <a:prstGeom prst="rect">
              <a:avLst/>
            </a:prstGeom>
            <a:solidFill>
              <a:srgbClr val="0F0F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25" name="Group 24">
              <a:extLst>
                <a:ext uri="{FF2B5EF4-FFF2-40B4-BE49-F238E27FC236}">
                  <a16:creationId xmlns="" xmlns:a16="http://schemas.microsoft.com/office/drawing/2014/main" id="{F51A82AA-286D-43EF-BD88-555911F7C945}"/>
                </a:ext>
              </a:extLst>
            </p:cNvPr>
            <p:cNvGrpSpPr/>
            <p:nvPr/>
          </p:nvGrpSpPr>
          <p:grpSpPr>
            <a:xfrm>
              <a:off x="2383953" y="5507795"/>
              <a:ext cx="7422896" cy="231878"/>
              <a:chOff x="1552709" y="5600008"/>
              <a:chExt cx="7422896" cy="231878"/>
            </a:xfrm>
          </p:grpSpPr>
          <p:grpSp>
            <p:nvGrpSpPr>
              <p:cNvPr id="27" name="Group 26">
                <a:extLst>
                  <a:ext uri="{FF2B5EF4-FFF2-40B4-BE49-F238E27FC236}">
                    <a16:creationId xmlns="" xmlns:a16="http://schemas.microsoft.com/office/drawing/2014/main" id="{40D2AF4A-C9DA-47E7-9611-08DCD02C92D0}"/>
                  </a:ext>
                </a:extLst>
              </p:cNvPr>
              <p:cNvGrpSpPr/>
              <p:nvPr/>
            </p:nvGrpSpPr>
            <p:grpSpPr>
              <a:xfrm>
                <a:off x="1552709" y="5600009"/>
                <a:ext cx="7325313" cy="231877"/>
                <a:chOff x="1556384" y="5744388"/>
                <a:chExt cx="7325313" cy="231877"/>
              </a:xfrm>
            </p:grpSpPr>
            <p:cxnSp>
              <p:nvCxnSpPr>
                <p:cNvPr id="29" name="Straight Connector 28">
                  <a:extLst>
                    <a:ext uri="{FF2B5EF4-FFF2-40B4-BE49-F238E27FC236}">
                      <a16:creationId xmlns="" xmlns:a16="http://schemas.microsoft.com/office/drawing/2014/main" id="{5F811600-8622-415D-AE15-4421205B7D4F}"/>
                    </a:ext>
                  </a:extLst>
                </p:cNvPr>
                <p:cNvCxnSpPr/>
                <p:nvPr/>
              </p:nvCxnSpPr>
              <p:spPr>
                <a:xfrm>
                  <a:off x="1672322" y="5860326"/>
                  <a:ext cx="7209375" cy="8821"/>
                </a:xfrm>
                <a:prstGeom prst="line">
                  <a:avLst/>
                </a:prstGeom>
                <a:ln w="762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 xmlns:a16="http://schemas.microsoft.com/office/drawing/2014/main" id="{5F6894C5-C191-4C87-9532-B950F91C1D02}"/>
                    </a:ext>
                  </a:extLst>
                </p:cNvPr>
                <p:cNvGrpSpPr/>
                <p:nvPr/>
              </p:nvGrpSpPr>
              <p:grpSpPr>
                <a:xfrm>
                  <a:off x="1556384" y="5744388"/>
                  <a:ext cx="5551954" cy="231877"/>
                  <a:chOff x="1664668" y="6153680"/>
                  <a:chExt cx="5551954" cy="231877"/>
                </a:xfrm>
                <a:solidFill>
                  <a:srgbClr val="323232"/>
                </a:solidFill>
              </p:grpSpPr>
              <p:sp>
                <p:nvSpPr>
                  <p:cNvPr id="31" name="Oval 30">
                    <a:extLst>
                      <a:ext uri="{FF2B5EF4-FFF2-40B4-BE49-F238E27FC236}">
                        <a16:creationId xmlns="" xmlns:a16="http://schemas.microsoft.com/office/drawing/2014/main" id="{9E946E9B-E2C4-47F6-B668-47AF1A531D38}"/>
                      </a:ext>
                    </a:extLst>
                  </p:cNvPr>
                  <p:cNvSpPr/>
                  <p:nvPr/>
                </p:nvSpPr>
                <p:spPr>
                  <a:xfrm>
                    <a:off x="1664668" y="6153680"/>
                    <a:ext cx="231877" cy="231877"/>
                  </a:xfrm>
                  <a:prstGeom prst="ellipse">
                    <a:avLst/>
                  </a:prstGeom>
                  <a:gr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sp>
                <p:nvSpPr>
                  <p:cNvPr id="32" name="Oval 31">
                    <a:extLst>
                      <a:ext uri="{FF2B5EF4-FFF2-40B4-BE49-F238E27FC236}">
                        <a16:creationId xmlns="" xmlns:a16="http://schemas.microsoft.com/office/drawing/2014/main" id="{C0FA3B67-2DE2-44D5-8B47-48B371326326}"/>
                      </a:ext>
                    </a:extLst>
                  </p:cNvPr>
                  <p:cNvSpPr/>
                  <p:nvPr/>
                </p:nvSpPr>
                <p:spPr>
                  <a:xfrm>
                    <a:off x="3438027" y="6153680"/>
                    <a:ext cx="231877" cy="231877"/>
                  </a:xfrm>
                  <a:prstGeom prst="ellipse">
                    <a:avLst/>
                  </a:prstGeom>
                  <a:gr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sp>
                <p:nvSpPr>
                  <p:cNvPr id="33" name="Oval 32">
                    <a:extLst>
                      <a:ext uri="{FF2B5EF4-FFF2-40B4-BE49-F238E27FC236}">
                        <a16:creationId xmlns="" xmlns:a16="http://schemas.microsoft.com/office/drawing/2014/main" id="{A1536101-B592-4A15-AD65-D5B54C4160F7}"/>
                      </a:ext>
                    </a:extLst>
                  </p:cNvPr>
                  <p:cNvSpPr/>
                  <p:nvPr/>
                </p:nvSpPr>
                <p:spPr>
                  <a:xfrm>
                    <a:off x="5211386" y="6153680"/>
                    <a:ext cx="231877" cy="231877"/>
                  </a:xfrm>
                  <a:prstGeom prst="ellipse">
                    <a:avLst/>
                  </a:prstGeom>
                  <a:gr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sp>
                <p:nvSpPr>
                  <p:cNvPr id="34" name="Oval 33">
                    <a:extLst>
                      <a:ext uri="{FF2B5EF4-FFF2-40B4-BE49-F238E27FC236}">
                        <a16:creationId xmlns="" xmlns:a16="http://schemas.microsoft.com/office/drawing/2014/main" id="{72EA5EEC-E344-4BD4-B0F4-1A6F0E425CCE}"/>
                      </a:ext>
                    </a:extLst>
                  </p:cNvPr>
                  <p:cNvSpPr/>
                  <p:nvPr/>
                </p:nvSpPr>
                <p:spPr>
                  <a:xfrm>
                    <a:off x="6984745" y="6153680"/>
                    <a:ext cx="231877" cy="231877"/>
                  </a:xfrm>
                  <a:prstGeom prst="ellipse">
                    <a:avLst/>
                  </a:prstGeom>
                  <a:grp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grpSp>
          </p:grpSp>
          <p:sp>
            <p:nvSpPr>
              <p:cNvPr id="28" name="Oval 27">
                <a:extLst>
                  <a:ext uri="{FF2B5EF4-FFF2-40B4-BE49-F238E27FC236}">
                    <a16:creationId xmlns="" xmlns:a16="http://schemas.microsoft.com/office/drawing/2014/main" id="{C11CBB55-BE6F-4AA5-BAF1-925A9F4E5A96}"/>
                  </a:ext>
                </a:extLst>
              </p:cNvPr>
              <p:cNvSpPr/>
              <p:nvPr/>
            </p:nvSpPr>
            <p:spPr>
              <a:xfrm>
                <a:off x="8743728" y="5600008"/>
                <a:ext cx="231877" cy="231877"/>
              </a:xfrm>
              <a:prstGeom prst="ellipse">
                <a:avLst/>
              </a:prstGeom>
              <a:solidFill>
                <a:srgbClr val="323232"/>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p>
            </p:txBody>
          </p:sp>
        </p:grpSp>
        <p:cxnSp>
          <p:nvCxnSpPr>
            <p:cNvPr id="26" name="Straight Connector 25">
              <a:extLst>
                <a:ext uri="{FF2B5EF4-FFF2-40B4-BE49-F238E27FC236}">
                  <a16:creationId xmlns="" xmlns:a16="http://schemas.microsoft.com/office/drawing/2014/main" id="{E9A07162-2F55-40E1-B7D9-A278C873A855}"/>
                </a:ext>
              </a:extLst>
            </p:cNvPr>
            <p:cNvCxnSpPr>
              <a:cxnSpLocks/>
            </p:cNvCxnSpPr>
            <p:nvPr/>
          </p:nvCxnSpPr>
          <p:spPr>
            <a:xfrm>
              <a:off x="0" y="5102092"/>
              <a:ext cx="12193200" cy="0"/>
            </a:xfrm>
            <a:prstGeom prst="line">
              <a:avLst/>
            </a:prstGeom>
            <a:ln w="762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 xmlns:a16="http://schemas.microsoft.com/office/drawing/2014/main" id="{51312779-41E2-4719-A220-13D6035A470B}"/>
              </a:ext>
            </a:extLst>
          </p:cNvPr>
          <p:cNvSpPr txBox="1"/>
          <p:nvPr/>
        </p:nvSpPr>
        <p:spPr>
          <a:xfrm>
            <a:off x="1544852" y="5226609"/>
            <a:ext cx="1913889" cy="2923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300">
                <a:solidFill>
                  <a:schemeClr val="bg1">
                    <a:lumMod val="75000"/>
                  </a:schemeClr>
                </a:solidFill>
                <a:latin typeface="Futura Md BT" panose="020B0602020204020303" pitchFamily="34" charset="0"/>
              </a:rPr>
              <a:t>PENDAHULUAN</a:t>
            </a:r>
            <a:endParaRPr lang="en-US" sz="1300">
              <a:solidFill>
                <a:schemeClr val="bg1">
                  <a:lumMod val="75000"/>
                </a:schemeClr>
              </a:solidFill>
              <a:latin typeface="Futura Md BT" panose="020B0602020204020303" pitchFamily="34" charset="0"/>
            </a:endParaRPr>
          </a:p>
        </p:txBody>
      </p:sp>
      <p:sp>
        <p:nvSpPr>
          <p:cNvPr id="36" name="TextBox 35">
            <a:extLst>
              <a:ext uri="{FF2B5EF4-FFF2-40B4-BE49-F238E27FC236}">
                <a16:creationId xmlns="" xmlns:a16="http://schemas.microsoft.com/office/drawing/2014/main" id="{527B5E81-1EE1-4DB5-942D-C6EC3569A214}"/>
              </a:ext>
            </a:extLst>
          </p:cNvPr>
          <p:cNvSpPr txBox="1"/>
          <p:nvPr/>
        </p:nvSpPr>
        <p:spPr>
          <a:xfrm>
            <a:off x="3318211" y="5226608"/>
            <a:ext cx="1913889" cy="49244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300" smtClean="0">
                <a:solidFill>
                  <a:schemeClr val="bg1">
                    <a:lumMod val="75000"/>
                  </a:schemeClr>
                </a:solidFill>
                <a:latin typeface="Futura Md BT" panose="020B0602020204020303" pitchFamily="34" charset="0"/>
              </a:rPr>
              <a:t>GEOLOGI DAERAH</a:t>
            </a:r>
          </a:p>
          <a:p>
            <a:pPr algn="ctr"/>
            <a:r>
              <a:rPr lang="en-GB" sz="1300" smtClean="0">
                <a:solidFill>
                  <a:schemeClr val="bg1">
                    <a:lumMod val="75000"/>
                  </a:schemeClr>
                </a:solidFill>
                <a:latin typeface="Futura Md BT" panose="020B0602020204020303" pitchFamily="34" charset="0"/>
              </a:rPr>
              <a:t>PENELITIAN</a:t>
            </a:r>
            <a:endParaRPr lang="en-US" sz="1300">
              <a:solidFill>
                <a:schemeClr val="bg1">
                  <a:lumMod val="75000"/>
                </a:schemeClr>
              </a:solidFill>
              <a:latin typeface="Futura Md BT" panose="020B0602020204020303" pitchFamily="34" charset="0"/>
            </a:endParaRPr>
          </a:p>
        </p:txBody>
      </p:sp>
      <p:sp>
        <p:nvSpPr>
          <p:cNvPr id="37" name="TextBox 36">
            <a:extLst>
              <a:ext uri="{FF2B5EF4-FFF2-40B4-BE49-F238E27FC236}">
                <a16:creationId xmlns="" xmlns:a16="http://schemas.microsoft.com/office/drawing/2014/main" id="{037FC1BB-114A-4F34-A529-4B169FDF69B2}"/>
              </a:ext>
            </a:extLst>
          </p:cNvPr>
          <p:cNvSpPr txBox="1"/>
          <p:nvPr/>
        </p:nvSpPr>
        <p:spPr>
          <a:xfrm>
            <a:off x="5091570" y="5226607"/>
            <a:ext cx="1913889" cy="2923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300" smtClean="0">
                <a:solidFill>
                  <a:schemeClr val="bg1">
                    <a:lumMod val="75000"/>
                  </a:schemeClr>
                </a:solidFill>
                <a:latin typeface="Futura Md BT" panose="020B0602020204020303" pitchFamily="34" charset="0"/>
              </a:rPr>
              <a:t>MASALAH KHUSUS</a:t>
            </a:r>
            <a:endParaRPr lang="en-US" sz="1300">
              <a:solidFill>
                <a:schemeClr val="bg1">
                  <a:lumMod val="75000"/>
                </a:schemeClr>
              </a:solidFill>
              <a:latin typeface="Futura Md BT" panose="020B0602020204020303" pitchFamily="34" charset="0"/>
            </a:endParaRPr>
          </a:p>
        </p:txBody>
      </p:sp>
      <p:sp>
        <p:nvSpPr>
          <p:cNvPr id="38" name="TextBox 37">
            <a:extLst>
              <a:ext uri="{FF2B5EF4-FFF2-40B4-BE49-F238E27FC236}">
                <a16:creationId xmlns="" xmlns:a16="http://schemas.microsoft.com/office/drawing/2014/main" id="{F72E4585-F5A5-439C-8737-519D95EC4A68}"/>
              </a:ext>
            </a:extLst>
          </p:cNvPr>
          <p:cNvSpPr txBox="1"/>
          <p:nvPr/>
        </p:nvSpPr>
        <p:spPr>
          <a:xfrm>
            <a:off x="6864929" y="5235429"/>
            <a:ext cx="1913889" cy="2923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300" smtClean="0">
                <a:solidFill>
                  <a:schemeClr val="bg1">
                    <a:lumMod val="75000"/>
                  </a:schemeClr>
                </a:solidFill>
                <a:latin typeface="Futura Md BT" panose="020B0602020204020303" pitchFamily="34" charset="0"/>
              </a:rPr>
              <a:t>PEMBAHASAN</a:t>
            </a:r>
            <a:endParaRPr lang="en-US" sz="1300">
              <a:solidFill>
                <a:schemeClr val="bg1">
                  <a:lumMod val="75000"/>
                </a:schemeClr>
              </a:solidFill>
              <a:latin typeface="Futura Md BT" panose="020B0602020204020303" pitchFamily="34" charset="0"/>
            </a:endParaRPr>
          </a:p>
        </p:txBody>
      </p:sp>
      <p:sp>
        <p:nvSpPr>
          <p:cNvPr id="39" name="TextBox 38">
            <a:extLst>
              <a:ext uri="{FF2B5EF4-FFF2-40B4-BE49-F238E27FC236}">
                <a16:creationId xmlns="" xmlns:a16="http://schemas.microsoft.com/office/drawing/2014/main" id="{C19362E1-28C3-4819-BD0A-FCA4A9933072}"/>
              </a:ext>
            </a:extLst>
          </p:cNvPr>
          <p:cNvSpPr txBox="1"/>
          <p:nvPr/>
        </p:nvSpPr>
        <p:spPr>
          <a:xfrm>
            <a:off x="8735871" y="5235428"/>
            <a:ext cx="1913889" cy="29238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GB" sz="1300" smtClean="0">
                <a:solidFill>
                  <a:schemeClr val="bg1">
                    <a:lumMod val="75000"/>
                  </a:schemeClr>
                </a:solidFill>
                <a:latin typeface="Futura Md BT" panose="020B0602020204020303" pitchFamily="34" charset="0"/>
              </a:rPr>
              <a:t>DAFTAR PUSTAKA</a:t>
            </a:r>
            <a:endParaRPr lang="en-US" sz="1300">
              <a:solidFill>
                <a:schemeClr val="bg1">
                  <a:lumMod val="75000"/>
                </a:schemeClr>
              </a:solidFill>
              <a:latin typeface="Futura Md BT" panose="020B0602020204020303" pitchFamily="34" charset="0"/>
            </a:endParaRPr>
          </a:p>
        </p:txBody>
      </p:sp>
    </p:spTree>
    <p:extLst>
      <p:ext uri="{BB962C8B-B14F-4D97-AF65-F5344CB8AC3E}">
        <p14:creationId xmlns:p14="http://schemas.microsoft.com/office/powerpoint/2010/main" val="128740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250"/>
                                        <p:tgtEl>
                                          <p:spTgt spid="35"/>
                                        </p:tgtEl>
                                      </p:cBhvr>
                                    </p:animEffect>
                                    <p:anim calcmode="lin" valueType="num">
                                      <p:cBhvr>
                                        <p:cTn id="13" dur="250" fill="hold"/>
                                        <p:tgtEl>
                                          <p:spTgt spid="35"/>
                                        </p:tgtEl>
                                        <p:attrNameLst>
                                          <p:attrName>ppt_x</p:attrName>
                                        </p:attrNameLst>
                                      </p:cBhvr>
                                      <p:tavLst>
                                        <p:tav tm="0">
                                          <p:val>
                                            <p:strVal val="#ppt_x"/>
                                          </p:val>
                                        </p:tav>
                                        <p:tav tm="100000">
                                          <p:val>
                                            <p:strVal val="#ppt_x"/>
                                          </p:val>
                                        </p:tav>
                                      </p:tavLst>
                                    </p:anim>
                                    <p:anim calcmode="lin" valueType="num">
                                      <p:cBhvr>
                                        <p:cTn id="14" dur="250" fill="hold"/>
                                        <p:tgtEl>
                                          <p:spTgt spid="35"/>
                                        </p:tgtEl>
                                        <p:attrNameLst>
                                          <p:attrName>ppt_y</p:attrName>
                                        </p:attrNameLst>
                                      </p:cBhvr>
                                      <p:tavLst>
                                        <p:tav tm="0">
                                          <p:val>
                                            <p:strVal val="#ppt_y-.1"/>
                                          </p:val>
                                        </p:tav>
                                        <p:tav tm="100000">
                                          <p:val>
                                            <p:strVal val="#ppt_y"/>
                                          </p:val>
                                        </p:tav>
                                      </p:tavLst>
                                    </p:anim>
                                  </p:childTnLst>
                                </p:cTn>
                              </p:par>
                            </p:childTnLst>
                          </p:cTn>
                        </p:par>
                        <p:par>
                          <p:cTn id="15" fill="hold">
                            <p:stCondLst>
                              <p:cond delay="750"/>
                            </p:stCondLst>
                            <p:childTnLst>
                              <p:par>
                                <p:cTn id="16" presetID="47" presetClass="entr" presetSubtype="0"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250"/>
                                        <p:tgtEl>
                                          <p:spTgt spid="36"/>
                                        </p:tgtEl>
                                      </p:cBhvr>
                                    </p:animEffect>
                                    <p:anim calcmode="lin" valueType="num">
                                      <p:cBhvr>
                                        <p:cTn id="19" dur="250" fill="hold"/>
                                        <p:tgtEl>
                                          <p:spTgt spid="36"/>
                                        </p:tgtEl>
                                        <p:attrNameLst>
                                          <p:attrName>ppt_x</p:attrName>
                                        </p:attrNameLst>
                                      </p:cBhvr>
                                      <p:tavLst>
                                        <p:tav tm="0">
                                          <p:val>
                                            <p:strVal val="#ppt_x"/>
                                          </p:val>
                                        </p:tav>
                                        <p:tav tm="100000">
                                          <p:val>
                                            <p:strVal val="#ppt_x"/>
                                          </p:val>
                                        </p:tav>
                                      </p:tavLst>
                                    </p:anim>
                                    <p:anim calcmode="lin" valueType="num">
                                      <p:cBhvr>
                                        <p:cTn id="20" dur="250" fill="hold"/>
                                        <p:tgtEl>
                                          <p:spTgt spid="3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7" presetClass="entr" presetSubtype="0"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250"/>
                                        <p:tgtEl>
                                          <p:spTgt spid="37"/>
                                        </p:tgtEl>
                                      </p:cBhvr>
                                    </p:animEffect>
                                    <p:anim calcmode="lin" valueType="num">
                                      <p:cBhvr>
                                        <p:cTn id="25" dur="250" fill="hold"/>
                                        <p:tgtEl>
                                          <p:spTgt spid="37"/>
                                        </p:tgtEl>
                                        <p:attrNameLst>
                                          <p:attrName>ppt_x</p:attrName>
                                        </p:attrNameLst>
                                      </p:cBhvr>
                                      <p:tavLst>
                                        <p:tav tm="0">
                                          <p:val>
                                            <p:strVal val="#ppt_x"/>
                                          </p:val>
                                        </p:tav>
                                        <p:tav tm="100000">
                                          <p:val>
                                            <p:strVal val="#ppt_x"/>
                                          </p:val>
                                        </p:tav>
                                      </p:tavLst>
                                    </p:anim>
                                    <p:anim calcmode="lin" valueType="num">
                                      <p:cBhvr>
                                        <p:cTn id="26" dur="250" fill="hold"/>
                                        <p:tgtEl>
                                          <p:spTgt spid="37"/>
                                        </p:tgtEl>
                                        <p:attrNameLst>
                                          <p:attrName>ppt_y</p:attrName>
                                        </p:attrNameLst>
                                      </p:cBhvr>
                                      <p:tavLst>
                                        <p:tav tm="0">
                                          <p:val>
                                            <p:strVal val="#ppt_y-.1"/>
                                          </p:val>
                                        </p:tav>
                                        <p:tav tm="100000">
                                          <p:val>
                                            <p:strVal val="#ppt_y"/>
                                          </p:val>
                                        </p:tav>
                                      </p:tavLst>
                                    </p:anim>
                                  </p:childTnLst>
                                </p:cTn>
                              </p:par>
                            </p:childTnLst>
                          </p:cTn>
                        </p:par>
                        <p:par>
                          <p:cTn id="27" fill="hold">
                            <p:stCondLst>
                              <p:cond delay="1250"/>
                            </p:stCondLst>
                            <p:childTnLst>
                              <p:par>
                                <p:cTn id="28" presetID="47" presetClass="entr" presetSubtype="0" fill="hold" grpId="0" nodeType="after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250"/>
                                        <p:tgtEl>
                                          <p:spTgt spid="38"/>
                                        </p:tgtEl>
                                      </p:cBhvr>
                                    </p:animEffect>
                                    <p:anim calcmode="lin" valueType="num">
                                      <p:cBhvr>
                                        <p:cTn id="31" dur="250" fill="hold"/>
                                        <p:tgtEl>
                                          <p:spTgt spid="38"/>
                                        </p:tgtEl>
                                        <p:attrNameLst>
                                          <p:attrName>ppt_x</p:attrName>
                                        </p:attrNameLst>
                                      </p:cBhvr>
                                      <p:tavLst>
                                        <p:tav tm="0">
                                          <p:val>
                                            <p:strVal val="#ppt_x"/>
                                          </p:val>
                                        </p:tav>
                                        <p:tav tm="100000">
                                          <p:val>
                                            <p:strVal val="#ppt_x"/>
                                          </p:val>
                                        </p:tav>
                                      </p:tavLst>
                                    </p:anim>
                                    <p:anim calcmode="lin" valueType="num">
                                      <p:cBhvr>
                                        <p:cTn id="32" dur="250" fill="hold"/>
                                        <p:tgtEl>
                                          <p:spTgt spid="38"/>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47" presetClass="entr" presetSubtype="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250"/>
                                        <p:tgtEl>
                                          <p:spTgt spid="39"/>
                                        </p:tgtEl>
                                      </p:cBhvr>
                                    </p:animEffect>
                                    <p:anim calcmode="lin" valueType="num">
                                      <p:cBhvr>
                                        <p:cTn id="37" dur="250" fill="hold"/>
                                        <p:tgtEl>
                                          <p:spTgt spid="39"/>
                                        </p:tgtEl>
                                        <p:attrNameLst>
                                          <p:attrName>ppt_x</p:attrName>
                                        </p:attrNameLst>
                                      </p:cBhvr>
                                      <p:tavLst>
                                        <p:tav tm="0">
                                          <p:val>
                                            <p:strVal val="#ppt_x"/>
                                          </p:val>
                                        </p:tav>
                                        <p:tav tm="100000">
                                          <p:val>
                                            <p:strVal val="#ppt_x"/>
                                          </p:val>
                                        </p:tav>
                                      </p:tavLst>
                                    </p:anim>
                                    <p:anim calcmode="lin" valueType="num">
                                      <p:cBhvr>
                                        <p:cTn id="38" dur="2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p:bldP spid="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768"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STRATIGRAFI </a:t>
            </a:r>
            <a:r>
              <a:rPr lang="en-GB" sz="2400" smtClean="0">
                <a:solidFill>
                  <a:schemeClr val="bg1">
                    <a:lumMod val="85000"/>
                  </a:schemeClr>
                </a:solidFill>
                <a:latin typeface="Futura Md BT" panose="020B0602020204020303" pitchFamily="34" charset="0"/>
              </a:rPr>
              <a:t>DAERAH PENELITIAN</a:t>
            </a:r>
            <a:endParaRPr lang="en-US" sz="2400">
              <a:solidFill>
                <a:srgbClr val="FFC000"/>
              </a:solidFill>
              <a:latin typeface="Futura Md BT" panose="020B0602020204020303" pitchFamily="34" charset="0"/>
            </a:endParaRPr>
          </a:p>
        </p:txBody>
      </p:sp>
      <p:sp>
        <p:nvSpPr>
          <p:cNvPr id="5" name="Rectangle 4"/>
          <p:cNvSpPr/>
          <p:nvPr/>
        </p:nvSpPr>
        <p:spPr>
          <a:xfrm>
            <a:off x="141488" y="983734"/>
            <a:ext cx="5036122" cy="369332"/>
          </a:xfrm>
          <a:prstGeom prst="rect">
            <a:avLst/>
          </a:prstGeom>
        </p:spPr>
        <p:txBody>
          <a:bodyPr wrap="none">
            <a:spAutoFit/>
          </a:bodyPr>
          <a:lstStyle/>
          <a:p>
            <a:r>
              <a:rPr lang="en-US" b="1">
                <a:solidFill>
                  <a:schemeClr val="bg1"/>
                </a:solidFill>
                <a:latin typeface="Futura Md BT" panose="020B0602020204020303" pitchFamily="34" charset="0"/>
                <a:ea typeface="Calibri" panose="020F0502020204030204" pitchFamily="34" charset="0"/>
              </a:rPr>
              <a:t>Satuan </a:t>
            </a:r>
            <a:r>
              <a:rPr lang="en-US" b="1" smtClean="0">
                <a:solidFill>
                  <a:schemeClr val="accent4"/>
                </a:solidFill>
                <a:latin typeface="Futura Md BT" panose="020B0602020204020303" pitchFamily="34" charset="0"/>
                <a:ea typeface="Calibri" panose="020F0502020204030204" pitchFamily="34" charset="0"/>
              </a:rPr>
              <a:t>Batulempung karbonatan</a:t>
            </a:r>
            <a:r>
              <a:rPr lang="en-US" b="1" smtClean="0">
                <a:solidFill>
                  <a:schemeClr val="bg1"/>
                </a:solidFill>
                <a:latin typeface="Futura Md BT" panose="020B0602020204020303" pitchFamily="34" charset="0"/>
                <a:ea typeface="Calibri" panose="020F0502020204030204" pitchFamily="34" charset="0"/>
              </a:rPr>
              <a:t> </a:t>
            </a:r>
            <a:r>
              <a:rPr lang="en-US" b="1">
                <a:solidFill>
                  <a:schemeClr val="bg1"/>
                </a:solidFill>
                <a:latin typeface="Futura Md BT" panose="020B0602020204020303" pitchFamily="34" charset="0"/>
                <a:ea typeface="Calibri" panose="020F0502020204030204" pitchFamily="34" charset="0"/>
              </a:rPr>
              <a:t>Halang</a:t>
            </a:r>
            <a:endParaRPr lang="en-US">
              <a:solidFill>
                <a:schemeClr val="bg1"/>
              </a:solidFill>
              <a:latin typeface="Futura Md BT" panose="020B0602020204020303"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41934" y="1655970"/>
            <a:ext cx="5460365" cy="3512930"/>
          </a:xfrm>
          <a:prstGeom prst="rect">
            <a:avLst/>
          </a:prstGeom>
        </p:spPr>
      </p:pic>
      <p:sp>
        <p:nvSpPr>
          <p:cNvPr id="7" name="Rectangle 6"/>
          <p:cNvSpPr/>
          <p:nvPr/>
        </p:nvSpPr>
        <p:spPr>
          <a:xfrm>
            <a:off x="317499" y="5186428"/>
            <a:ext cx="5384800" cy="523220"/>
          </a:xfrm>
          <a:prstGeom prst="rect">
            <a:avLst/>
          </a:prstGeom>
        </p:spPr>
        <p:txBody>
          <a:bodyPr wrap="square">
            <a:spAutoFit/>
          </a:bodyPr>
          <a:lstStyle/>
          <a:p>
            <a:pPr algn="ctr"/>
            <a:r>
              <a:rPr lang="en-US" sz="1400" smtClean="0">
                <a:solidFill>
                  <a:schemeClr val="bg1"/>
                </a:solidFill>
                <a:latin typeface="Futura Md BT" panose="020B0602020204020303" pitchFamily="34" charset="0"/>
                <a:ea typeface="Calibri" panose="020F0502020204030204" pitchFamily="34" charset="0"/>
              </a:rPr>
              <a:t>Gambar </a:t>
            </a:r>
            <a:r>
              <a:rPr lang="en-US" sz="1400">
                <a:solidFill>
                  <a:schemeClr val="bg1"/>
                </a:solidFill>
                <a:latin typeface="Futura Md BT" panose="020B0602020204020303" pitchFamily="34" charset="0"/>
                <a:ea typeface="Calibri" panose="020F0502020204030204" pitchFamily="34" charset="0"/>
              </a:rPr>
              <a:t>9</a:t>
            </a:r>
            <a:r>
              <a:rPr lang="en-US" sz="1400" smtClean="0">
                <a:solidFill>
                  <a:schemeClr val="bg1"/>
                </a:solidFill>
                <a:latin typeface="Futura Md BT" panose="020B0602020204020303" pitchFamily="34" charset="0"/>
                <a:ea typeface="Calibri" panose="020F0502020204030204" pitchFamily="34" charset="0"/>
              </a:rPr>
              <a:t>. Singkapan </a:t>
            </a:r>
            <a:r>
              <a:rPr lang="en-US" sz="1400">
                <a:solidFill>
                  <a:schemeClr val="bg1"/>
                </a:solidFill>
                <a:latin typeface="Futura Md BT" panose="020B0602020204020303" pitchFamily="34" charset="0"/>
                <a:ea typeface="Calibri" panose="020F0502020204030204" pitchFamily="34" charset="0"/>
              </a:rPr>
              <a:t>batulempung dengan arah foto N 179° E dan arah perlapisan N 160° E/30° Lp </a:t>
            </a:r>
            <a:r>
              <a:rPr lang="en-US" sz="1400" smtClean="0">
                <a:solidFill>
                  <a:schemeClr val="bg1"/>
                </a:solidFill>
                <a:latin typeface="Futura Md BT" panose="020B0602020204020303" pitchFamily="34" charset="0"/>
                <a:ea typeface="Calibri" panose="020F0502020204030204" pitchFamily="34" charset="0"/>
              </a:rPr>
              <a:t>14</a:t>
            </a:r>
            <a:endParaRPr lang="en-US" sz="1400">
              <a:solidFill>
                <a:schemeClr val="bg1"/>
              </a:solidFill>
              <a:latin typeface="Futura Md BT" panose="020B0602020204020303" pitchFamily="34" charset="0"/>
            </a:endParaRPr>
          </a:p>
        </p:txBody>
      </p:sp>
      <p:sp>
        <p:nvSpPr>
          <p:cNvPr id="8" name="Rectangle 7"/>
          <p:cNvSpPr/>
          <p:nvPr/>
        </p:nvSpPr>
        <p:spPr>
          <a:xfrm>
            <a:off x="5702299" y="2258273"/>
            <a:ext cx="6096000" cy="2308324"/>
          </a:xfrm>
          <a:prstGeom prst="rect">
            <a:avLst/>
          </a:prstGeom>
        </p:spPr>
        <p:txBody>
          <a:bodyPr>
            <a:spAutoFit/>
          </a:bodyPr>
          <a:lstStyle/>
          <a:p>
            <a:pPr algn="just"/>
            <a:r>
              <a:rPr lang="en-US" smtClean="0">
                <a:solidFill>
                  <a:schemeClr val="bg1"/>
                </a:solidFill>
                <a:latin typeface="Futura Md BT" panose="020B0602020204020303" pitchFamily="34" charset="0"/>
                <a:ea typeface="Calibri" panose="020F0502020204030204" pitchFamily="34" charset="0"/>
              </a:rPr>
              <a:t>	Satuan </a:t>
            </a:r>
            <a:r>
              <a:rPr lang="en-US">
                <a:solidFill>
                  <a:schemeClr val="bg1"/>
                </a:solidFill>
                <a:latin typeface="Futura Md BT" panose="020B0602020204020303" pitchFamily="34" charset="0"/>
                <a:ea typeface="Calibri" panose="020F0502020204030204" pitchFamily="34" charset="0"/>
              </a:rPr>
              <a:t>batulempung Halang tersusun diatas satuan batupasir karbonatan Rambatan secara </a:t>
            </a:r>
            <a:r>
              <a:rPr lang="en-US" smtClean="0">
                <a:solidFill>
                  <a:schemeClr val="bg1"/>
                </a:solidFill>
                <a:latin typeface="Futura Md BT" panose="020B0602020204020303" pitchFamily="34" charset="0"/>
                <a:ea typeface="Calibri" panose="020F0502020204030204" pitchFamily="34" charset="0"/>
              </a:rPr>
              <a:t>selaras</a:t>
            </a:r>
            <a:r>
              <a:rPr lang="en-US">
                <a:solidFill>
                  <a:schemeClr val="bg1"/>
                </a:solidFill>
                <a:latin typeface="Futura Md BT" panose="020B0602020204020303" pitchFamily="34" charset="0"/>
                <a:ea typeface="Calibri" panose="020F0502020204030204" pitchFamily="34" charset="0"/>
              </a:rPr>
              <a:t>. Satuan </a:t>
            </a:r>
            <a:r>
              <a:rPr lang="en-US" smtClean="0">
                <a:solidFill>
                  <a:schemeClr val="bg1"/>
                </a:solidFill>
                <a:latin typeface="Futura Md BT" panose="020B0602020204020303" pitchFamily="34" charset="0"/>
                <a:ea typeface="Calibri" panose="020F0502020204030204" pitchFamily="34" charset="0"/>
              </a:rPr>
              <a:t>ini </a:t>
            </a:r>
            <a:r>
              <a:rPr lang="en-US">
                <a:solidFill>
                  <a:schemeClr val="bg1"/>
                </a:solidFill>
                <a:latin typeface="Futura Md BT" panose="020B0602020204020303" pitchFamily="34" charset="0"/>
                <a:ea typeface="Calibri" panose="020F0502020204030204" pitchFamily="34" charset="0"/>
              </a:rPr>
              <a:t>menempati ±25% dari luas daerah </a:t>
            </a:r>
            <a:r>
              <a:rPr lang="en-US" smtClean="0">
                <a:solidFill>
                  <a:schemeClr val="bg1"/>
                </a:solidFill>
                <a:latin typeface="Futura Md BT" panose="020B0602020204020303" pitchFamily="34" charset="0"/>
                <a:ea typeface="Calibri" panose="020F0502020204030204" pitchFamily="34" charset="0"/>
              </a:rPr>
              <a:t>penelitian, satuan </a:t>
            </a:r>
            <a:r>
              <a:rPr lang="en-US">
                <a:solidFill>
                  <a:schemeClr val="bg1"/>
                </a:solidFill>
                <a:latin typeface="Futura Md BT" panose="020B0602020204020303" pitchFamily="34" charset="0"/>
                <a:ea typeface="Calibri" panose="020F0502020204030204" pitchFamily="34" charset="0"/>
              </a:rPr>
              <a:t>ini memiliki ketebalan ± 450 meter. Satuan ini tersusun oleh </a:t>
            </a:r>
            <a:r>
              <a:rPr lang="en-US" smtClean="0">
                <a:solidFill>
                  <a:schemeClr val="bg1"/>
                </a:solidFill>
                <a:latin typeface="Futura Md BT" panose="020B0602020204020303" pitchFamily="34" charset="0"/>
                <a:ea typeface="Calibri" panose="020F0502020204030204" pitchFamily="34" charset="0"/>
              </a:rPr>
              <a:t>batulempung karbonatan, batulempung </a:t>
            </a:r>
            <a:r>
              <a:rPr lang="en-US">
                <a:solidFill>
                  <a:schemeClr val="bg1"/>
                </a:solidFill>
                <a:latin typeface="Futura Md BT" panose="020B0602020204020303" pitchFamily="34" charset="0"/>
                <a:ea typeface="Calibri" panose="020F0502020204030204" pitchFamily="34" charset="0"/>
              </a:rPr>
              <a:t>karbonatan dengan sisipan batupasir karbonatan. </a:t>
            </a:r>
            <a:endParaRPr lang="en-US" smtClean="0">
              <a:solidFill>
                <a:schemeClr val="bg1"/>
              </a:solidFill>
              <a:latin typeface="Futura Md BT" panose="020B0602020204020303" pitchFamily="34" charset="0"/>
              <a:ea typeface="Calibri" panose="020F0502020204030204" pitchFamily="34" charset="0"/>
            </a:endParaRPr>
          </a:p>
          <a:p>
            <a:pPr algn="just"/>
            <a:r>
              <a:rPr lang="en-US">
                <a:solidFill>
                  <a:schemeClr val="bg1"/>
                </a:solidFill>
                <a:latin typeface="Futura Md BT" panose="020B0602020204020303" pitchFamily="34" charset="0"/>
                <a:ea typeface="Calibri" panose="020F0502020204030204" pitchFamily="34" charset="0"/>
              </a:rPr>
              <a:t>	</a:t>
            </a:r>
            <a:endParaRPr lang="en-US">
              <a:solidFill>
                <a:schemeClr val="bg1"/>
              </a:solidFill>
              <a:latin typeface="Futura Md BT" panose="020B0602020204020303" pitchFamily="34" charset="0"/>
            </a:endParaRPr>
          </a:p>
        </p:txBody>
      </p:sp>
    </p:spTree>
    <p:extLst>
      <p:ext uri="{BB962C8B-B14F-4D97-AF65-F5344CB8AC3E}">
        <p14:creationId xmlns:p14="http://schemas.microsoft.com/office/powerpoint/2010/main" val="3492120779"/>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768"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STRATIGRAFI </a:t>
            </a:r>
            <a:r>
              <a:rPr lang="en-GB" sz="2400" smtClean="0">
                <a:solidFill>
                  <a:schemeClr val="bg1">
                    <a:lumMod val="85000"/>
                  </a:schemeClr>
                </a:solidFill>
                <a:latin typeface="Futura Md BT" panose="020B0602020204020303" pitchFamily="34" charset="0"/>
              </a:rPr>
              <a:t>DAERAH PENELITIAN</a:t>
            </a:r>
            <a:endParaRPr lang="en-US" sz="2400">
              <a:solidFill>
                <a:srgbClr val="FFC000"/>
              </a:solidFill>
              <a:latin typeface="Futura Md BT" panose="020B0602020204020303" pitchFamily="34" charset="0"/>
            </a:endParaRPr>
          </a:p>
        </p:txBody>
      </p:sp>
      <p:sp>
        <p:nvSpPr>
          <p:cNvPr id="5" name="Rectangle 4"/>
          <p:cNvSpPr/>
          <p:nvPr/>
        </p:nvSpPr>
        <p:spPr>
          <a:xfrm>
            <a:off x="141488" y="983734"/>
            <a:ext cx="3687228" cy="369332"/>
          </a:xfrm>
          <a:prstGeom prst="rect">
            <a:avLst/>
          </a:prstGeom>
        </p:spPr>
        <p:txBody>
          <a:bodyPr wrap="none">
            <a:spAutoFit/>
          </a:bodyPr>
          <a:lstStyle/>
          <a:p>
            <a:r>
              <a:rPr lang="en-US" b="1">
                <a:solidFill>
                  <a:schemeClr val="bg1"/>
                </a:solidFill>
                <a:latin typeface="Futura Md BT" panose="020B0602020204020303" pitchFamily="34" charset="0"/>
                <a:ea typeface="Calibri" panose="020F0502020204030204" pitchFamily="34" charset="0"/>
              </a:rPr>
              <a:t>Satuan </a:t>
            </a:r>
            <a:r>
              <a:rPr lang="en-US" b="1" smtClean="0">
                <a:solidFill>
                  <a:schemeClr val="accent4"/>
                </a:solidFill>
                <a:latin typeface="Futura Md BT" panose="020B0602020204020303" pitchFamily="34" charset="0"/>
                <a:ea typeface="Calibri" panose="020F0502020204030204" pitchFamily="34" charset="0"/>
              </a:rPr>
              <a:t>Breksi andesit</a:t>
            </a:r>
            <a:r>
              <a:rPr lang="en-US" b="1" smtClean="0">
                <a:solidFill>
                  <a:schemeClr val="bg1"/>
                </a:solidFill>
                <a:latin typeface="Futura Md BT" panose="020B0602020204020303" pitchFamily="34" charset="0"/>
                <a:ea typeface="Calibri" panose="020F0502020204030204" pitchFamily="34" charset="0"/>
              </a:rPr>
              <a:t> Slamet</a:t>
            </a:r>
            <a:endParaRPr lang="en-US">
              <a:solidFill>
                <a:schemeClr val="bg1"/>
              </a:solidFill>
              <a:latin typeface="Futura Md BT" panose="020B0602020204020303"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487" y="1655970"/>
            <a:ext cx="3102663" cy="3709182"/>
          </a:xfrm>
          <a:prstGeom prst="rect">
            <a:avLst/>
          </a:prstGeom>
        </p:spPr>
      </p:pic>
      <p:sp>
        <p:nvSpPr>
          <p:cNvPr id="7" name="Rectangle 6"/>
          <p:cNvSpPr/>
          <p:nvPr/>
        </p:nvSpPr>
        <p:spPr>
          <a:xfrm>
            <a:off x="551433" y="5365152"/>
            <a:ext cx="4030270" cy="523220"/>
          </a:xfrm>
          <a:prstGeom prst="rect">
            <a:avLst/>
          </a:prstGeom>
        </p:spPr>
        <p:txBody>
          <a:bodyPr wrap="none">
            <a:spAutoFit/>
          </a:bodyPr>
          <a:lstStyle/>
          <a:p>
            <a:pPr algn="ctr"/>
            <a:r>
              <a:rPr lang="en-US" sz="1400" smtClean="0">
                <a:solidFill>
                  <a:schemeClr val="bg1"/>
                </a:solidFill>
                <a:latin typeface="Futura Md BT" panose="020B0602020204020303" pitchFamily="34" charset="0"/>
              </a:rPr>
              <a:t>Gambar 10. Singkapan </a:t>
            </a:r>
            <a:r>
              <a:rPr lang="en-US" sz="1400">
                <a:solidFill>
                  <a:schemeClr val="bg1"/>
                </a:solidFill>
                <a:latin typeface="Futura Md BT" panose="020B0602020204020303" pitchFamily="34" charset="0"/>
              </a:rPr>
              <a:t>breksi andesit dengan </a:t>
            </a:r>
            <a:endParaRPr lang="en-US" sz="1400" smtClean="0">
              <a:solidFill>
                <a:schemeClr val="bg1"/>
              </a:solidFill>
              <a:latin typeface="Futura Md BT" panose="020B0602020204020303" pitchFamily="34" charset="0"/>
            </a:endParaRPr>
          </a:p>
          <a:p>
            <a:pPr algn="ctr"/>
            <a:r>
              <a:rPr lang="en-US" sz="1400" smtClean="0">
                <a:solidFill>
                  <a:schemeClr val="bg1"/>
                </a:solidFill>
                <a:latin typeface="Futura Md BT" panose="020B0602020204020303" pitchFamily="34" charset="0"/>
              </a:rPr>
              <a:t>arah </a:t>
            </a:r>
            <a:r>
              <a:rPr lang="en-US" sz="1400">
                <a:solidFill>
                  <a:schemeClr val="bg1"/>
                </a:solidFill>
                <a:latin typeface="Futura Md BT" panose="020B0602020204020303" pitchFamily="34" charset="0"/>
              </a:rPr>
              <a:t>foto N 200° E Lp 48</a:t>
            </a:r>
          </a:p>
        </p:txBody>
      </p:sp>
      <p:sp>
        <p:nvSpPr>
          <p:cNvPr id="8" name="Rectangle 7"/>
          <p:cNvSpPr/>
          <p:nvPr/>
        </p:nvSpPr>
        <p:spPr>
          <a:xfrm>
            <a:off x="4864633" y="3135483"/>
            <a:ext cx="6653518" cy="923330"/>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	</a:t>
            </a:r>
            <a:r>
              <a:rPr lang="fi-FI">
                <a:solidFill>
                  <a:schemeClr val="bg1"/>
                </a:solidFill>
                <a:latin typeface="Futura Md BT" panose="020B0602020204020303" pitchFamily="34" charset="0"/>
                <a:ea typeface="Calibri" panose="020F0502020204030204" pitchFamily="34" charset="0"/>
              </a:rPr>
              <a:t>Satuan ini menempati ±5% dari luas daerah penelitian, satuan ini memiliki ketebalan ± 216,5 meter</a:t>
            </a:r>
            <a:r>
              <a:rPr lang="fi-FI" smtClean="0">
                <a:solidFill>
                  <a:schemeClr val="bg1"/>
                </a:solidFill>
                <a:latin typeface="Futura Md BT" panose="020B0602020204020303" pitchFamily="34" charset="0"/>
                <a:ea typeface="Calibri" panose="020F0502020204030204" pitchFamily="34" charset="0"/>
              </a:rPr>
              <a:t>.</a:t>
            </a:r>
          </a:p>
          <a:p>
            <a:pPr algn="just"/>
            <a:r>
              <a:rPr lang="en-US">
                <a:solidFill>
                  <a:schemeClr val="bg1"/>
                </a:solidFill>
                <a:latin typeface="Futura Md BT" panose="020B0602020204020303" pitchFamily="34" charset="0"/>
              </a:rPr>
              <a:t>Satuan ini tersusun oleh batu breksi </a:t>
            </a:r>
            <a:r>
              <a:rPr lang="en-US" smtClean="0">
                <a:solidFill>
                  <a:schemeClr val="bg1"/>
                </a:solidFill>
                <a:latin typeface="Futura Md BT" panose="020B0602020204020303" pitchFamily="34" charset="0"/>
              </a:rPr>
              <a:t>andesit</a:t>
            </a:r>
            <a:r>
              <a:rPr lang="en-US">
                <a:solidFill>
                  <a:schemeClr val="bg1"/>
                </a:solidFill>
                <a:latin typeface="Futura Md BT" panose="020B0602020204020303" pitchFamily="34" charset="0"/>
              </a:rPr>
              <a:t>.</a:t>
            </a:r>
          </a:p>
        </p:txBody>
      </p:sp>
    </p:spTree>
    <p:extLst>
      <p:ext uri="{BB962C8B-B14F-4D97-AF65-F5344CB8AC3E}">
        <p14:creationId xmlns:p14="http://schemas.microsoft.com/office/powerpoint/2010/main" val="13025406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0768"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STRATIGRAFI </a:t>
            </a:r>
            <a:r>
              <a:rPr lang="en-GB" sz="2400" smtClean="0">
                <a:solidFill>
                  <a:schemeClr val="bg1">
                    <a:lumMod val="85000"/>
                  </a:schemeClr>
                </a:solidFill>
                <a:latin typeface="Futura Md BT" panose="020B0602020204020303" pitchFamily="34" charset="0"/>
              </a:rPr>
              <a:t>DAERAH PENELITIAN</a:t>
            </a:r>
            <a:endParaRPr lang="en-US" sz="2400">
              <a:solidFill>
                <a:srgbClr val="FFC000"/>
              </a:solidFill>
              <a:latin typeface="Futura Md BT" panose="020B0602020204020303" pitchFamily="34" charset="0"/>
            </a:endParaRPr>
          </a:p>
        </p:txBody>
      </p:sp>
      <p:sp>
        <p:nvSpPr>
          <p:cNvPr id="3" name="Rectangle 2"/>
          <p:cNvSpPr/>
          <p:nvPr/>
        </p:nvSpPr>
        <p:spPr>
          <a:xfrm>
            <a:off x="0" y="1054185"/>
            <a:ext cx="3896836" cy="507831"/>
          </a:xfrm>
          <a:prstGeom prst="rect">
            <a:avLst/>
          </a:prstGeom>
        </p:spPr>
        <p:txBody>
          <a:bodyPr wrap="none">
            <a:spAutoFit/>
          </a:bodyPr>
          <a:lstStyle/>
          <a:p>
            <a:pPr marL="457200" indent="-367030" algn="just">
              <a:lnSpc>
                <a:spcPct val="150000"/>
              </a:lnSpc>
              <a:spcAft>
                <a:spcPts val="0"/>
              </a:spcAft>
            </a:pPr>
            <a:r>
              <a:rPr lang="en-US" b="1">
                <a:solidFill>
                  <a:schemeClr val="bg1"/>
                </a:solidFill>
                <a:latin typeface="Futura Md BT" panose="020B0602020204020303" pitchFamily="34" charset="0"/>
                <a:ea typeface="Calibri" panose="020F0502020204030204" pitchFamily="34" charset="0"/>
                <a:cs typeface="Times New Roman" panose="02020603050405020304" pitchFamily="18" charset="0"/>
              </a:rPr>
              <a:t>Satuan </a:t>
            </a:r>
            <a:r>
              <a:rPr lang="en-US" b="1">
                <a:solidFill>
                  <a:schemeClr val="accent4"/>
                </a:solidFill>
                <a:latin typeface="Futura Md BT" panose="020B0602020204020303" pitchFamily="34" charset="0"/>
                <a:ea typeface="Calibri" panose="020F0502020204030204" pitchFamily="34" charset="0"/>
                <a:cs typeface="Times New Roman" panose="02020603050405020304" pitchFamily="18" charset="0"/>
              </a:rPr>
              <a:t>Endapan</a:t>
            </a:r>
            <a:r>
              <a:rPr lang="en-US" b="1">
                <a:solidFill>
                  <a:schemeClr val="bg1"/>
                </a:solidFill>
                <a:latin typeface="Futura Md BT" panose="020B0602020204020303" pitchFamily="34" charset="0"/>
                <a:ea typeface="Calibri" panose="020F0502020204030204" pitchFamily="34" charset="0"/>
                <a:cs typeface="Times New Roman" panose="02020603050405020304" pitchFamily="18" charset="0"/>
              </a:rPr>
              <a:t> Pasir-Kerakal</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56765" y="1708327"/>
            <a:ext cx="5786835" cy="3206573"/>
          </a:xfrm>
          <a:prstGeom prst="rect">
            <a:avLst/>
          </a:prstGeom>
        </p:spPr>
      </p:pic>
      <p:sp>
        <p:nvSpPr>
          <p:cNvPr id="5" name="Rectangle 4"/>
          <p:cNvSpPr/>
          <p:nvPr/>
        </p:nvSpPr>
        <p:spPr>
          <a:xfrm>
            <a:off x="1014208" y="5027422"/>
            <a:ext cx="4071948" cy="523220"/>
          </a:xfrm>
          <a:prstGeom prst="rect">
            <a:avLst/>
          </a:prstGeom>
        </p:spPr>
        <p:txBody>
          <a:bodyPr wrap="none">
            <a:spAutoFit/>
          </a:bodyPr>
          <a:lstStyle/>
          <a:p>
            <a:pPr algn="ctr"/>
            <a:r>
              <a:rPr lang="en-US" sz="1400" smtClean="0">
                <a:solidFill>
                  <a:schemeClr val="bg1"/>
                </a:solidFill>
                <a:latin typeface="Futura Md BT" panose="020B0602020204020303" pitchFamily="34" charset="0"/>
                <a:ea typeface="Calibri" panose="020F0502020204030204" pitchFamily="34" charset="0"/>
              </a:rPr>
              <a:t>Gambar 11. Singkapan </a:t>
            </a:r>
            <a:r>
              <a:rPr lang="en-US" sz="1400">
                <a:solidFill>
                  <a:schemeClr val="bg1"/>
                </a:solidFill>
                <a:latin typeface="Futura Md BT" panose="020B0602020204020303" pitchFamily="34" charset="0"/>
                <a:ea typeface="Calibri" panose="020F0502020204030204" pitchFamily="34" charset="0"/>
              </a:rPr>
              <a:t>endapan </a:t>
            </a:r>
            <a:r>
              <a:rPr lang="en-US" sz="1400" smtClean="0">
                <a:solidFill>
                  <a:schemeClr val="bg1"/>
                </a:solidFill>
                <a:latin typeface="Futura Md BT" panose="020B0602020204020303" pitchFamily="34" charset="0"/>
                <a:ea typeface="Calibri" panose="020F0502020204030204" pitchFamily="34" charset="0"/>
              </a:rPr>
              <a:t>pasir-kerakal </a:t>
            </a:r>
          </a:p>
          <a:p>
            <a:pPr algn="ctr"/>
            <a:r>
              <a:rPr lang="en-US" sz="1400" smtClean="0">
                <a:solidFill>
                  <a:schemeClr val="bg1"/>
                </a:solidFill>
                <a:latin typeface="Futura Md BT" panose="020B0602020204020303" pitchFamily="34" charset="0"/>
                <a:ea typeface="Calibri" panose="020F0502020204030204" pitchFamily="34" charset="0"/>
              </a:rPr>
              <a:t>dengan </a:t>
            </a:r>
            <a:r>
              <a:rPr lang="en-US" sz="1400">
                <a:solidFill>
                  <a:schemeClr val="bg1"/>
                </a:solidFill>
                <a:latin typeface="Futura Md BT" panose="020B0602020204020303" pitchFamily="34" charset="0"/>
                <a:ea typeface="Calibri" panose="020F0502020204030204" pitchFamily="34" charset="0"/>
              </a:rPr>
              <a:t>arah foto N 37° E Lp 34</a:t>
            </a:r>
            <a:endParaRPr lang="en-US" sz="1400">
              <a:solidFill>
                <a:schemeClr val="bg1"/>
              </a:solidFill>
              <a:latin typeface="Futura Md BT" panose="020B0602020204020303" pitchFamily="34" charset="0"/>
            </a:endParaRPr>
          </a:p>
        </p:txBody>
      </p:sp>
      <p:sp>
        <p:nvSpPr>
          <p:cNvPr id="6" name="Rectangle 5"/>
          <p:cNvSpPr/>
          <p:nvPr/>
        </p:nvSpPr>
        <p:spPr>
          <a:xfrm>
            <a:off x="5990809" y="2295950"/>
            <a:ext cx="6096000" cy="2031325"/>
          </a:xfrm>
          <a:prstGeom prst="rect">
            <a:avLst/>
          </a:prstGeom>
        </p:spPr>
        <p:txBody>
          <a:bodyPr>
            <a:spAutoFit/>
          </a:bodyPr>
          <a:lstStyle/>
          <a:p>
            <a:pPr algn="just"/>
            <a:r>
              <a:rPr lang="en-US" smtClean="0">
                <a:solidFill>
                  <a:schemeClr val="bg1"/>
                </a:solidFill>
                <a:latin typeface="Futura Md BT" panose="020B0602020204020303" pitchFamily="34" charset="0"/>
                <a:ea typeface="Calibri" panose="020F0502020204030204" pitchFamily="34" charset="0"/>
              </a:rPr>
              <a:t>	</a:t>
            </a:r>
            <a:r>
              <a:rPr lang="en-US">
                <a:solidFill>
                  <a:schemeClr val="bg1"/>
                </a:solidFill>
                <a:latin typeface="Futura Md BT" panose="020B0602020204020303" pitchFamily="34" charset="0"/>
                <a:ea typeface="Calibri" panose="020F0502020204030204" pitchFamily="34" charset="0"/>
              </a:rPr>
              <a:t>Satuan ini menempati ± </a:t>
            </a:r>
            <a:r>
              <a:rPr lang="en-US" smtClean="0">
                <a:solidFill>
                  <a:schemeClr val="bg1"/>
                </a:solidFill>
                <a:latin typeface="Futura Md BT" panose="020B0602020204020303" pitchFamily="34" charset="0"/>
                <a:ea typeface="Calibri" panose="020F0502020204030204" pitchFamily="34" charset="0"/>
              </a:rPr>
              <a:t>30% dan </a:t>
            </a:r>
            <a:r>
              <a:rPr lang="en-US">
                <a:solidFill>
                  <a:schemeClr val="bg1"/>
                </a:solidFill>
                <a:latin typeface="Futura Md BT" panose="020B0602020204020303" pitchFamily="34" charset="0"/>
                <a:ea typeface="Calibri" panose="020F0502020204030204" pitchFamily="34" charset="0"/>
              </a:rPr>
              <a:t>memiliki ketebalan </a:t>
            </a:r>
            <a:r>
              <a:rPr lang="en-US" smtClean="0">
                <a:solidFill>
                  <a:schemeClr val="bg1"/>
                </a:solidFill>
                <a:latin typeface="Futura Md BT" panose="020B0602020204020303" pitchFamily="34" charset="0"/>
                <a:ea typeface="Calibri" panose="020F0502020204030204" pitchFamily="34" charset="0"/>
              </a:rPr>
              <a:t>± 3m </a:t>
            </a:r>
            <a:r>
              <a:rPr lang="en-US">
                <a:solidFill>
                  <a:schemeClr val="bg1"/>
                </a:solidFill>
                <a:latin typeface="Futura Md BT" panose="020B0602020204020303" pitchFamily="34" charset="0"/>
                <a:ea typeface="Calibri" panose="020F0502020204030204" pitchFamily="34" charset="0"/>
              </a:rPr>
              <a:t>dari total luasan pada daerah </a:t>
            </a:r>
            <a:r>
              <a:rPr lang="en-US" smtClean="0">
                <a:solidFill>
                  <a:schemeClr val="bg1"/>
                </a:solidFill>
                <a:latin typeface="Futura Md BT" panose="020B0602020204020303" pitchFamily="34" charset="0"/>
                <a:ea typeface="Calibri" panose="020F0502020204030204" pitchFamily="34" charset="0"/>
              </a:rPr>
              <a:t>penelitian. </a:t>
            </a:r>
            <a:r>
              <a:rPr lang="en-US">
                <a:solidFill>
                  <a:schemeClr val="bg1"/>
                </a:solidFill>
                <a:latin typeface="Futura Md BT" panose="020B0602020204020303" pitchFamily="34" charset="0"/>
                <a:ea typeface="Calibri" panose="020F0502020204030204" pitchFamily="34" charset="0"/>
              </a:rPr>
              <a:t>Satuan ini disusun oleh material lepas berukuran pasir sampai </a:t>
            </a:r>
            <a:r>
              <a:rPr lang="en-US" smtClean="0">
                <a:solidFill>
                  <a:schemeClr val="bg1"/>
                </a:solidFill>
                <a:latin typeface="Futura Md BT" panose="020B0602020204020303" pitchFamily="34" charset="0"/>
                <a:ea typeface="Calibri" panose="020F0502020204030204" pitchFamily="34" charset="0"/>
              </a:rPr>
              <a:t>kerakal, </a:t>
            </a:r>
            <a:r>
              <a:rPr lang="en-US">
                <a:solidFill>
                  <a:schemeClr val="bg1"/>
                </a:solidFill>
                <a:latin typeface="Futura Md BT" panose="020B0602020204020303" pitchFamily="34" charset="0"/>
                <a:ea typeface="Calibri" panose="020F0502020204030204" pitchFamily="34" charset="0"/>
              </a:rPr>
              <a:t>secara megaskopis di lapangan batuan ini memiliki warna coklat kehitaman dengan ukuran pasir sampai </a:t>
            </a:r>
            <a:r>
              <a:rPr lang="en-US" smtClean="0">
                <a:solidFill>
                  <a:schemeClr val="bg1"/>
                </a:solidFill>
                <a:latin typeface="Futura Md BT" panose="020B0602020204020303" pitchFamily="34" charset="0"/>
                <a:ea typeface="Calibri" panose="020F0502020204030204" pitchFamily="34" charset="0"/>
              </a:rPr>
              <a:t>kerakal, </a:t>
            </a:r>
            <a:r>
              <a:rPr lang="en-US">
                <a:solidFill>
                  <a:schemeClr val="bg1"/>
                </a:solidFill>
                <a:latin typeface="Futura Md BT" panose="020B0602020204020303" pitchFamily="34" charset="0"/>
                <a:ea typeface="Calibri" panose="020F0502020204030204" pitchFamily="34" charset="0"/>
              </a:rPr>
              <a:t>memiliki struktur menghalus keatas </a:t>
            </a:r>
            <a:endParaRPr lang="en-US">
              <a:solidFill>
                <a:schemeClr val="bg1"/>
              </a:solidFill>
              <a:latin typeface="Futura Md BT" panose="020B0602020204020303" pitchFamily="34" charset="0"/>
            </a:endParaRPr>
          </a:p>
        </p:txBody>
      </p:sp>
    </p:spTree>
    <p:extLst>
      <p:ext uri="{BB962C8B-B14F-4D97-AF65-F5344CB8AC3E}">
        <p14:creationId xmlns:p14="http://schemas.microsoft.com/office/powerpoint/2010/main" val="2016069814"/>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90768"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STRUKTUR GEOLOGI </a:t>
            </a:r>
            <a:r>
              <a:rPr lang="en-GB" sz="2400" smtClean="0">
                <a:solidFill>
                  <a:schemeClr val="bg1">
                    <a:lumMod val="85000"/>
                  </a:schemeClr>
                </a:solidFill>
                <a:latin typeface="Futura Md BT" panose="020B0602020204020303" pitchFamily="34" charset="0"/>
              </a:rPr>
              <a:t>DAERAH PENELITIAN</a:t>
            </a:r>
            <a:endParaRPr lang="en-US" sz="2400">
              <a:solidFill>
                <a:srgbClr val="FFC000"/>
              </a:solidFill>
              <a:latin typeface="Futura Md BT" panose="020B0602020204020303" pitchFamily="34" charset="0"/>
            </a:endParaRPr>
          </a:p>
        </p:txBody>
      </p:sp>
      <p:sp>
        <p:nvSpPr>
          <p:cNvPr id="4" name="Rectangle 3"/>
          <p:cNvSpPr/>
          <p:nvPr/>
        </p:nvSpPr>
        <p:spPr>
          <a:xfrm>
            <a:off x="-157232" y="5453664"/>
            <a:ext cx="4767332" cy="954107"/>
          </a:xfrm>
          <a:prstGeom prst="rect">
            <a:avLst/>
          </a:prstGeom>
        </p:spPr>
        <p:txBody>
          <a:bodyPr wrap="square">
            <a:spAutoFit/>
          </a:bodyPr>
          <a:lstStyle/>
          <a:p>
            <a:pPr algn="ctr"/>
            <a:r>
              <a:rPr lang="en-US" sz="1400" smtClean="0">
                <a:solidFill>
                  <a:schemeClr val="bg1"/>
                </a:solidFill>
                <a:latin typeface="Futura Md BT" panose="020B0602020204020303" pitchFamily="34" charset="0"/>
                <a:ea typeface="Calibri" panose="020F0502020204030204" pitchFamily="34" charset="0"/>
              </a:rPr>
              <a:t>Gambar 12. Pola </a:t>
            </a:r>
            <a:r>
              <a:rPr lang="en-US" sz="1400">
                <a:solidFill>
                  <a:schemeClr val="bg1"/>
                </a:solidFill>
                <a:latin typeface="Futura Md BT" panose="020B0602020204020303" pitchFamily="34" charset="0"/>
                <a:ea typeface="Calibri" panose="020F0502020204030204" pitchFamily="34" charset="0"/>
              </a:rPr>
              <a:t>kelurusan perbukitan dan lembah sungai pada peta SRTM yang ditunjukkan garis putih merupakan </a:t>
            </a:r>
            <a:r>
              <a:rPr lang="en-US" sz="1400" smtClean="0">
                <a:solidFill>
                  <a:schemeClr val="bg1"/>
                </a:solidFill>
                <a:latin typeface="Futura Md BT" panose="020B0602020204020303" pitchFamily="34" charset="0"/>
                <a:ea typeface="Calibri" panose="020F0502020204030204" pitchFamily="34" charset="0"/>
              </a:rPr>
              <a:t>sungai, </a:t>
            </a:r>
            <a:r>
              <a:rPr lang="en-US" sz="1400">
                <a:solidFill>
                  <a:schemeClr val="bg1"/>
                </a:solidFill>
                <a:latin typeface="Futura Md BT" panose="020B0602020204020303" pitchFamily="34" charset="0"/>
                <a:ea typeface="Calibri" panose="020F0502020204030204" pitchFamily="34" charset="0"/>
              </a:rPr>
              <a:t>kuning </a:t>
            </a:r>
            <a:r>
              <a:rPr lang="en-US" sz="1400" smtClean="0">
                <a:solidFill>
                  <a:schemeClr val="bg1"/>
                </a:solidFill>
                <a:latin typeface="Futura Md BT" panose="020B0602020204020303" pitchFamily="34" charset="0"/>
                <a:ea typeface="Calibri" panose="020F0502020204030204" pitchFamily="34" charset="0"/>
              </a:rPr>
              <a:t>perbukitan dan ungu lembah</a:t>
            </a:r>
            <a:endParaRPr lang="en-US" sz="1400">
              <a:solidFill>
                <a:schemeClr val="bg1"/>
              </a:solidFill>
              <a:latin typeface="Futura Md BT" panose="020B0602020204020303" pitchFamily="34" charset="0"/>
            </a:endParaRPr>
          </a:p>
        </p:txBody>
      </p:sp>
      <p:sp>
        <p:nvSpPr>
          <p:cNvPr id="8" name="Rectangle 7"/>
          <p:cNvSpPr/>
          <p:nvPr/>
        </p:nvSpPr>
        <p:spPr>
          <a:xfrm>
            <a:off x="4775200" y="1393546"/>
            <a:ext cx="4173933" cy="4174318"/>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p:cNvGraphicFramePr>
            <a:graphicFrameLocks noGrp="1"/>
          </p:cNvGraphicFramePr>
          <p:nvPr>
            <p:extLst>
              <p:ext uri="{D42A27DB-BD31-4B8C-83A1-F6EECF244321}">
                <p14:modId xmlns:p14="http://schemas.microsoft.com/office/powerpoint/2010/main" val="546525528"/>
              </p:ext>
            </p:extLst>
          </p:nvPr>
        </p:nvGraphicFramePr>
        <p:xfrm>
          <a:off x="4813300" y="1408630"/>
          <a:ext cx="4156492" cy="4159233"/>
        </p:xfrm>
        <a:graphic>
          <a:graphicData uri="http://schemas.openxmlformats.org/drawingml/2006/table">
            <a:tbl>
              <a:tblPr firstRow="1" firstCol="1" bandRow="1"/>
              <a:tblGrid>
                <a:gridCol w="568651"/>
                <a:gridCol w="976027"/>
                <a:gridCol w="534092"/>
                <a:gridCol w="534092"/>
                <a:gridCol w="976027"/>
                <a:gridCol w="567603"/>
              </a:tblGrid>
              <a:tr h="632563">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Arah 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Arah N….°E</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72</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667">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288</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Rectangle 9"/>
          <p:cNvSpPr/>
          <p:nvPr/>
        </p:nvSpPr>
        <p:spPr>
          <a:xfrm>
            <a:off x="5270500" y="977984"/>
            <a:ext cx="6287490" cy="338554"/>
          </a:xfrm>
          <a:prstGeom prst="rect">
            <a:avLst/>
          </a:prstGeom>
        </p:spPr>
        <p:txBody>
          <a:bodyPr wrap="none">
            <a:spAutoFit/>
          </a:bodyPr>
          <a:lstStyle/>
          <a:p>
            <a:r>
              <a:rPr lang="en-US" sz="1600" smtClean="0">
                <a:solidFill>
                  <a:schemeClr val="bg1"/>
                </a:solidFill>
                <a:latin typeface="Futura Md BT" panose="020B0602020204020303" pitchFamily="34" charset="0"/>
                <a:ea typeface="Calibri" panose="020F0502020204030204" pitchFamily="34" charset="0"/>
              </a:rPr>
              <a:t>Tabel 2. Data </a:t>
            </a:r>
            <a:r>
              <a:rPr lang="en-US" sz="1600">
                <a:solidFill>
                  <a:schemeClr val="bg1"/>
                </a:solidFill>
                <a:latin typeface="Futura Md BT" panose="020B0602020204020303" pitchFamily="34" charset="0"/>
                <a:ea typeface="Calibri" panose="020F0502020204030204" pitchFamily="34" charset="0"/>
              </a:rPr>
              <a:t>kekar pada daerah penelitian dan diagram mawar</a:t>
            </a:r>
            <a:endParaRPr lang="en-US" sz="1600">
              <a:solidFill>
                <a:schemeClr val="bg1"/>
              </a:solidFill>
              <a:latin typeface="Futura Md BT" panose="020B0602020204020303" pitchFamily="34" charset="0"/>
            </a:endParaRPr>
          </a:p>
        </p:txBody>
      </p:sp>
      <p:pic>
        <p:nvPicPr>
          <p:cNvPr id="11" name="Picture 10"/>
          <p:cNvPicPr/>
          <p:nvPr/>
        </p:nvPicPr>
        <p:blipFill>
          <a:blip r:embed="rId2" cstate="print">
            <a:extLst>
              <a:ext uri="{28A0092B-C50C-407E-A947-70E740481C1C}">
                <a14:useLocalDpi xmlns:a14="http://schemas.microsoft.com/office/drawing/2010/main" val="0"/>
              </a:ext>
            </a:extLst>
          </a:blip>
          <a:stretch>
            <a:fillRect/>
          </a:stretch>
        </p:blipFill>
        <p:spPr>
          <a:xfrm>
            <a:off x="9211093" y="2366963"/>
            <a:ext cx="2687220" cy="2535237"/>
          </a:xfrm>
          <a:prstGeom prst="rect">
            <a:avLst/>
          </a:prstGeom>
        </p:spPr>
      </p:pic>
      <p:sp>
        <p:nvSpPr>
          <p:cNvPr id="13" name="Rectangle 12"/>
          <p:cNvSpPr/>
          <p:nvPr/>
        </p:nvSpPr>
        <p:spPr>
          <a:xfrm>
            <a:off x="4775200" y="5582947"/>
            <a:ext cx="7226299" cy="1477328"/>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Pada </a:t>
            </a:r>
            <a:r>
              <a:rPr lang="en-US">
                <a:solidFill>
                  <a:schemeClr val="bg1"/>
                </a:solidFill>
                <a:latin typeface="Futura Md BT" panose="020B0602020204020303" pitchFamily="34" charset="0"/>
                <a:ea typeface="Calibri" panose="020F0502020204030204" pitchFamily="34" charset="0"/>
              </a:rPr>
              <a:t>data kekar menunujukan arah relatif barat </a:t>
            </a:r>
            <a:r>
              <a:rPr lang="en-US" smtClean="0">
                <a:solidFill>
                  <a:schemeClr val="bg1"/>
                </a:solidFill>
                <a:latin typeface="Futura Md BT" panose="020B0602020204020303" pitchFamily="34" charset="0"/>
                <a:ea typeface="Calibri" panose="020F0502020204030204" pitchFamily="34" charset="0"/>
              </a:rPr>
              <a:t>laut- tenggara </a:t>
            </a:r>
            <a:r>
              <a:rPr lang="en-US">
                <a:solidFill>
                  <a:schemeClr val="bg1"/>
                </a:solidFill>
                <a:latin typeface="Futura Md BT" panose="020B0602020204020303" pitchFamily="34" charset="0"/>
              </a:rPr>
              <a:t>data ini bisa menjadi indikasi awal adanya kontrol struktur geologi pada daerah penelitian yang dapat korelasi ada kemiripan arah dari kelurusan lembah dan </a:t>
            </a:r>
            <a:r>
              <a:rPr lang="en-US" smtClean="0">
                <a:solidFill>
                  <a:schemeClr val="bg1"/>
                </a:solidFill>
                <a:latin typeface="Futura Md BT" panose="020B0602020204020303" pitchFamily="34" charset="0"/>
              </a:rPr>
              <a:t>perbukitan.</a:t>
            </a:r>
            <a:endParaRPr lang="en-US">
              <a:solidFill>
                <a:schemeClr val="bg1"/>
              </a:solidFill>
              <a:latin typeface="Futura Md BT" panose="020B0602020204020303" pitchFamily="34" charset="0"/>
            </a:endParaRPr>
          </a:p>
          <a:p>
            <a:pPr algn="just"/>
            <a:endParaRPr lang="en-US" dirty="0">
              <a:solidFill>
                <a:schemeClr val="bg1"/>
              </a:solidFill>
              <a:latin typeface="Futura Md BT" panose="020B0602020204020303" pitchFamily="34" charset="0"/>
              <a:ea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531" y="1020770"/>
            <a:ext cx="3295806" cy="4432894"/>
          </a:xfrm>
          <a:prstGeom prst="rect">
            <a:avLst/>
          </a:prstGeom>
        </p:spPr>
      </p:pic>
    </p:spTree>
    <p:extLst>
      <p:ext uri="{BB962C8B-B14F-4D97-AF65-F5344CB8AC3E}">
        <p14:creationId xmlns:p14="http://schemas.microsoft.com/office/powerpoint/2010/main" val="363642129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764" y="3952221"/>
            <a:ext cx="10088828" cy="1754326"/>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	</a:t>
            </a:r>
            <a:r>
              <a:rPr lang="en-US">
                <a:solidFill>
                  <a:schemeClr val="bg1"/>
                </a:solidFill>
                <a:latin typeface="Futura Md BT" panose="020B0602020204020303" pitchFamily="34" charset="0"/>
                <a:ea typeface="Calibri" panose="020F0502020204030204" pitchFamily="34" charset="0"/>
              </a:rPr>
              <a:t>Berdasarkan pengambilan data struktur dilapangan, didapatkan 2 data strike/dip N 130° E/51° dan  N 260° E/55° dengan pengelolaan menggunakan aplikasi Dips untuk mencari 3 parameter penamaan lipatan, berikut hasil dan parameter yang digunakan </a:t>
            </a:r>
            <a:r>
              <a:rPr lang="en-US" i="1">
                <a:solidFill>
                  <a:schemeClr val="bg1"/>
                </a:solidFill>
                <a:latin typeface="Futura Md BT" panose="020B0602020204020303" pitchFamily="34" charset="0"/>
                <a:ea typeface="Calibri" panose="020F0502020204030204" pitchFamily="34" charset="0"/>
              </a:rPr>
              <a:t>Interlimb</a:t>
            </a:r>
            <a:r>
              <a:rPr lang="en-US">
                <a:solidFill>
                  <a:schemeClr val="bg1"/>
                </a:solidFill>
                <a:latin typeface="Futura Md BT" panose="020B0602020204020303" pitchFamily="34" charset="0"/>
                <a:ea typeface="Calibri" panose="020F0502020204030204" pitchFamily="34" charset="0"/>
              </a:rPr>
              <a:t> = 105°, (DOAP) </a:t>
            </a:r>
            <a:r>
              <a:rPr lang="en-US" i="1">
                <a:solidFill>
                  <a:schemeClr val="bg1"/>
                </a:solidFill>
                <a:latin typeface="Futura Md BT" panose="020B0602020204020303" pitchFamily="34" charset="0"/>
                <a:ea typeface="Calibri" panose="020F0502020204030204" pitchFamily="34" charset="0"/>
              </a:rPr>
              <a:t>dip of axial plane </a:t>
            </a:r>
            <a:r>
              <a:rPr lang="en-US">
                <a:solidFill>
                  <a:schemeClr val="bg1"/>
                </a:solidFill>
                <a:latin typeface="Futura Md BT" panose="020B0602020204020303" pitchFamily="34" charset="0"/>
                <a:ea typeface="Calibri" panose="020F0502020204030204" pitchFamily="34" charset="0"/>
              </a:rPr>
              <a:t>= 75° dan </a:t>
            </a:r>
            <a:r>
              <a:rPr lang="en-US" i="1">
                <a:solidFill>
                  <a:schemeClr val="bg1"/>
                </a:solidFill>
                <a:latin typeface="Futura Md BT" panose="020B0602020204020303" pitchFamily="34" charset="0"/>
                <a:ea typeface="Calibri" panose="020F0502020204030204" pitchFamily="34" charset="0"/>
              </a:rPr>
              <a:t>Plunge</a:t>
            </a:r>
            <a:r>
              <a:rPr lang="en-US">
                <a:solidFill>
                  <a:schemeClr val="bg1"/>
                </a:solidFill>
                <a:latin typeface="Futura Md BT" panose="020B0602020204020303" pitchFamily="34" charset="0"/>
                <a:ea typeface="Calibri" panose="020F0502020204030204" pitchFamily="34" charset="0"/>
              </a:rPr>
              <a:t> =27°, data tersebut dimasukkan dengan menggunakan klasifikasi (Fleuty, 1964). Lipatan pada lokasi penelitian ini termasuk </a:t>
            </a:r>
            <a:r>
              <a:rPr lang="en-US" i="1">
                <a:solidFill>
                  <a:schemeClr val="accent2"/>
                </a:solidFill>
                <a:latin typeface="Futura Md BT" panose="020B0602020204020303" pitchFamily="34" charset="0"/>
                <a:ea typeface="Calibri" panose="020F0502020204030204" pitchFamily="34" charset="0"/>
              </a:rPr>
              <a:t>Open Steeply Inclined Gently Plunging </a:t>
            </a:r>
            <a:r>
              <a:rPr lang="en-US" i="1" smtClean="0">
                <a:solidFill>
                  <a:schemeClr val="accent2"/>
                </a:solidFill>
                <a:latin typeface="Futura Md BT" panose="020B0602020204020303" pitchFamily="34" charset="0"/>
                <a:ea typeface="Calibri" panose="020F0502020204030204" pitchFamily="34" charset="0"/>
              </a:rPr>
              <a:t>Fold.</a:t>
            </a:r>
            <a:endParaRPr lang="en-US" i="1">
              <a:solidFill>
                <a:schemeClr val="accent2"/>
              </a:solidFill>
              <a:latin typeface="Futura Md BT" panose="020B0602020204020303" pitchFamily="34" charset="0"/>
            </a:endParaRPr>
          </a:p>
        </p:txBody>
      </p:sp>
      <p:sp>
        <p:nvSpPr>
          <p:cNvPr id="5" name="Rectangle 4"/>
          <p:cNvSpPr/>
          <p:nvPr/>
        </p:nvSpPr>
        <p:spPr>
          <a:xfrm>
            <a:off x="199526" y="450336"/>
            <a:ext cx="4809009" cy="507831"/>
          </a:xfrm>
          <a:prstGeom prst="rect">
            <a:avLst/>
          </a:prstGeom>
        </p:spPr>
        <p:txBody>
          <a:bodyPr wrap="none">
            <a:spAutoFit/>
          </a:bodyPr>
          <a:lstStyle/>
          <a:p>
            <a:pPr marL="457200" indent="-367030" algn="just">
              <a:lnSpc>
                <a:spcPct val="150000"/>
              </a:lnSpc>
              <a:spcAft>
                <a:spcPts val="0"/>
              </a:spcAft>
            </a:pP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Struktur </a:t>
            </a:r>
            <a:r>
              <a:rPr lang="en-US" b="1" smtClean="0">
                <a:solidFill>
                  <a:schemeClr val="accent4"/>
                </a:solidFill>
                <a:latin typeface="Futura Md BT" panose="020B0602020204020303" pitchFamily="34" charset="0"/>
                <a:ea typeface="Calibri" panose="020F0502020204030204" pitchFamily="34" charset="0"/>
                <a:cs typeface="Times New Roman" panose="02020603050405020304" pitchFamily="18" charset="0"/>
              </a:rPr>
              <a:t>Lipatan Sinklin</a:t>
            </a: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 Kedungwungu</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801961" y="958167"/>
            <a:ext cx="7101693" cy="2994054"/>
          </a:xfrm>
          <a:prstGeom prst="rect">
            <a:avLst/>
          </a:prstGeom>
        </p:spPr>
      </p:pic>
    </p:spTree>
    <p:extLst>
      <p:ext uri="{BB962C8B-B14F-4D97-AF65-F5344CB8AC3E}">
        <p14:creationId xmlns:p14="http://schemas.microsoft.com/office/powerpoint/2010/main" val="3963422012"/>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8696" y="4177304"/>
            <a:ext cx="10088828" cy="1754326"/>
          </a:xfrm>
          <a:prstGeom prst="rect">
            <a:avLst/>
          </a:prstGeom>
        </p:spPr>
        <p:txBody>
          <a:bodyPr wrap="square">
            <a:spAutoFit/>
          </a:bodyPr>
          <a:lstStyle/>
          <a:p>
            <a:pPr algn="just"/>
            <a:r>
              <a:rPr lang="en-US">
                <a:solidFill>
                  <a:schemeClr val="bg1"/>
                </a:solidFill>
                <a:latin typeface="Futura Md BT" panose="020B0602020204020303" pitchFamily="34" charset="0"/>
                <a:ea typeface="Calibri" panose="020F0502020204030204" pitchFamily="34" charset="0"/>
              </a:rPr>
              <a:t>Berdasarkan pengambilan data struktur dilapangan, didapatkan 2 data strike/dip N 83° E/44° dan  N 62° E/39° dengan pengelolaan menggunakan aplikasi Dips untuk mencari 3 parameter penamaan lipatan, berikut hasil dan parameter yang digunakan </a:t>
            </a:r>
            <a:r>
              <a:rPr lang="en-US" i="1" smtClean="0">
                <a:solidFill>
                  <a:schemeClr val="bg1"/>
                </a:solidFill>
                <a:latin typeface="Futura Md BT" panose="020B0602020204020303" pitchFamily="34" charset="0"/>
                <a:ea typeface="Calibri" panose="020F0502020204030204" pitchFamily="34" charset="0"/>
              </a:rPr>
              <a:t>Interlimb</a:t>
            </a:r>
            <a:r>
              <a:rPr lang="en-US" smtClean="0">
                <a:solidFill>
                  <a:schemeClr val="bg1"/>
                </a:solidFill>
                <a:latin typeface="Futura Md BT" panose="020B0602020204020303" pitchFamily="34" charset="0"/>
                <a:ea typeface="Calibri" panose="020F0502020204030204" pitchFamily="34" charset="0"/>
              </a:rPr>
              <a:t> </a:t>
            </a:r>
            <a:r>
              <a:rPr lang="en-US">
                <a:solidFill>
                  <a:schemeClr val="bg1"/>
                </a:solidFill>
                <a:latin typeface="Futura Md BT" panose="020B0602020204020303" pitchFamily="34" charset="0"/>
                <a:ea typeface="Calibri" panose="020F0502020204030204" pitchFamily="34" charset="0"/>
              </a:rPr>
              <a:t>= 15°, (DOAP) </a:t>
            </a:r>
            <a:r>
              <a:rPr lang="en-US" i="1">
                <a:solidFill>
                  <a:schemeClr val="bg1"/>
                </a:solidFill>
                <a:latin typeface="Futura Md BT" panose="020B0602020204020303" pitchFamily="34" charset="0"/>
                <a:ea typeface="Calibri" panose="020F0502020204030204" pitchFamily="34" charset="0"/>
              </a:rPr>
              <a:t>dip of axial plane </a:t>
            </a:r>
            <a:r>
              <a:rPr lang="en-US">
                <a:solidFill>
                  <a:schemeClr val="bg1"/>
                </a:solidFill>
                <a:latin typeface="Futura Md BT" panose="020B0602020204020303" pitchFamily="34" charset="0"/>
                <a:ea typeface="Calibri" panose="020F0502020204030204" pitchFamily="34" charset="0"/>
              </a:rPr>
              <a:t>= 10° dan </a:t>
            </a:r>
            <a:r>
              <a:rPr lang="en-US" i="1">
                <a:solidFill>
                  <a:schemeClr val="bg1"/>
                </a:solidFill>
                <a:latin typeface="Futura Md BT" panose="020B0602020204020303" pitchFamily="34" charset="0"/>
                <a:ea typeface="Calibri" panose="020F0502020204030204" pitchFamily="34" charset="0"/>
              </a:rPr>
              <a:t>Plunge</a:t>
            </a:r>
            <a:r>
              <a:rPr lang="en-US">
                <a:solidFill>
                  <a:schemeClr val="bg1"/>
                </a:solidFill>
                <a:latin typeface="Futura Md BT" panose="020B0602020204020303" pitchFamily="34" charset="0"/>
                <a:ea typeface="Calibri" panose="020F0502020204030204" pitchFamily="34" charset="0"/>
              </a:rPr>
              <a:t> =38°, data tersebut dimasukkan dengan menggunakan klasifikasi (Fleuty, 1964). Lipatan pada lokasi penelitian ini termasuk </a:t>
            </a:r>
            <a:r>
              <a:rPr lang="en-US" i="1">
                <a:solidFill>
                  <a:schemeClr val="accent2"/>
                </a:solidFill>
                <a:latin typeface="Futura Md BT" panose="020B0602020204020303" pitchFamily="34" charset="0"/>
                <a:ea typeface="Calibri" panose="020F0502020204030204" pitchFamily="34" charset="0"/>
              </a:rPr>
              <a:t>Tight Recumbent Gently Plungging Fold</a:t>
            </a:r>
            <a:r>
              <a:rPr lang="en-US">
                <a:solidFill>
                  <a:schemeClr val="bg1"/>
                </a:solidFill>
                <a:latin typeface="Futura Md BT" panose="020B0602020204020303" pitchFamily="34" charset="0"/>
                <a:ea typeface="Calibri" panose="020F0502020204030204" pitchFamily="34" charset="0"/>
              </a:rPr>
              <a:t> </a:t>
            </a:r>
            <a:endParaRPr lang="en-US" i="1">
              <a:solidFill>
                <a:schemeClr val="bg1"/>
              </a:solidFill>
              <a:latin typeface="Futura Md BT" panose="020B0602020204020303" pitchFamily="34" charset="0"/>
            </a:endParaRPr>
          </a:p>
        </p:txBody>
      </p:sp>
      <p:sp>
        <p:nvSpPr>
          <p:cNvPr id="5" name="Rectangle 4"/>
          <p:cNvSpPr/>
          <p:nvPr/>
        </p:nvSpPr>
        <p:spPr>
          <a:xfrm>
            <a:off x="464024" y="450336"/>
            <a:ext cx="4280018" cy="507831"/>
          </a:xfrm>
          <a:prstGeom prst="rect">
            <a:avLst/>
          </a:prstGeom>
        </p:spPr>
        <p:txBody>
          <a:bodyPr wrap="none">
            <a:spAutoFit/>
          </a:bodyPr>
          <a:lstStyle/>
          <a:p>
            <a:pPr marL="457200" indent="-367030" algn="just">
              <a:lnSpc>
                <a:spcPct val="150000"/>
              </a:lnSpc>
              <a:spcAft>
                <a:spcPts val="0"/>
              </a:spcAft>
            </a:pP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Struktur </a:t>
            </a:r>
            <a:r>
              <a:rPr lang="en-US" b="1" smtClean="0">
                <a:solidFill>
                  <a:schemeClr val="accent4"/>
                </a:solidFill>
                <a:latin typeface="Futura Md BT" panose="020B0602020204020303" pitchFamily="34" charset="0"/>
                <a:ea typeface="Calibri" panose="020F0502020204030204" pitchFamily="34" charset="0"/>
                <a:cs typeface="Times New Roman" panose="02020603050405020304" pitchFamily="18" charset="0"/>
              </a:rPr>
              <a:t>Lipatan Antiklin</a:t>
            </a: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 Lebaksiu</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877677" y="958167"/>
            <a:ext cx="8590866" cy="2994054"/>
          </a:xfrm>
          <a:prstGeom prst="rect">
            <a:avLst/>
          </a:prstGeom>
        </p:spPr>
      </p:pic>
    </p:spTree>
    <p:extLst>
      <p:ext uri="{BB962C8B-B14F-4D97-AF65-F5344CB8AC3E}">
        <p14:creationId xmlns:p14="http://schemas.microsoft.com/office/powerpoint/2010/main" val="165334906"/>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6832" y="4472725"/>
            <a:ext cx="10088828" cy="1754326"/>
          </a:xfrm>
          <a:prstGeom prst="rect">
            <a:avLst/>
          </a:prstGeom>
        </p:spPr>
        <p:txBody>
          <a:bodyPr wrap="square">
            <a:spAutoFit/>
          </a:bodyPr>
          <a:lstStyle/>
          <a:p>
            <a:pPr algn="just"/>
            <a:r>
              <a:rPr lang="en-US">
                <a:solidFill>
                  <a:schemeClr val="bg1"/>
                </a:solidFill>
                <a:latin typeface="Futura Md BT" panose="020B0602020204020303" pitchFamily="34" charset="0"/>
                <a:ea typeface="Calibri" panose="020F0502020204030204" pitchFamily="34" charset="0"/>
              </a:rPr>
              <a:t>Berdasarkan pengambilan data struktur dilapangan, didapatkan 2 data strike/dip N 43° E/46° dan  N 60° E/55° dengan pengelolaan menggunakan aplikasi Dips untuk mencari 3 parameter penamaan lipatan, berikut hasil dan parameter yang digunakan </a:t>
            </a:r>
            <a:r>
              <a:rPr lang="en-US" i="1">
                <a:solidFill>
                  <a:schemeClr val="bg1"/>
                </a:solidFill>
                <a:latin typeface="Futura Md BT" panose="020B0602020204020303" pitchFamily="34" charset="0"/>
                <a:ea typeface="Calibri" panose="020F0502020204030204" pitchFamily="34" charset="0"/>
              </a:rPr>
              <a:t>Interlimb</a:t>
            </a:r>
            <a:r>
              <a:rPr lang="en-US">
                <a:solidFill>
                  <a:schemeClr val="bg1"/>
                </a:solidFill>
                <a:latin typeface="Futura Md BT" panose="020B0602020204020303" pitchFamily="34" charset="0"/>
                <a:ea typeface="Calibri" panose="020F0502020204030204" pitchFamily="34" charset="0"/>
              </a:rPr>
              <a:t> = 14°, (DOAP) </a:t>
            </a:r>
            <a:r>
              <a:rPr lang="en-US" i="1">
                <a:solidFill>
                  <a:schemeClr val="bg1"/>
                </a:solidFill>
                <a:latin typeface="Futura Md BT" panose="020B0602020204020303" pitchFamily="34" charset="0"/>
                <a:ea typeface="Calibri" panose="020F0502020204030204" pitchFamily="34" charset="0"/>
              </a:rPr>
              <a:t>dip of axial plane </a:t>
            </a:r>
            <a:r>
              <a:rPr lang="en-US">
                <a:solidFill>
                  <a:schemeClr val="bg1"/>
                </a:solidFill>
                <a:latin typeface="Futura Md BT" panose="020B0602020204020303" pitchFamily="34" charset="0"/>
                <a:ea typeface="Calibri" panose="020F0502020204030204" pitchFamily="34" charset="0"/>
              </a:rPr>
              <a:t>= 20° dan </a:t>
            </a:r>
            <a:r>
              <a:rPr lang="en-US" i="1">
                <a:solidFill>
                  <a:schemeClr val="bg1"/>
                </a:solidFill>
                <a:latin typeface="Futura Md BT" panose="020B0602020204020303" pitchFamily="34" charset="0"/>
                <a:ea typeface="Calibri" panose="020F0502020204030204" pitchFamily="34" charset="0"/>
              </a:rPr>
              <a:t>Plunge</a:t>
            </a:r>
            <a:r>
              <a:rPr lang="en-US">
                <a:solidFill>
                  <a:schemeClr val="bg1"/>
                </a:solidFill>
                <a:latin typeface="Futura Md BT" panose="020B0602020204020303" pitchFamily="34" charset="0"/>
                <a:ea typeface="Calibri" panose="020F0502020204030204" pitchFamily="34" charset="0"/>
              </a:rPr>
              <a:t> =38°, data tersebut dimasukkan dengan menggunakan klasifikasi (Fleuty, 1964). Lipatan pada lokasi penelitian ini termasuk </a:t>
            </a:r>
            <a:r>
              <a:rPr lang="en-US" i="1">
                <a:solidFill>
                  <a:schemeClr val="accent2"/>
                </a:solidFill>
                <a:latin typeface="Futura Md BT" panose="020B0602020204020303" pitchFamily="34" charset="0"/>
                <a:ea typeface="Calibri" panose="020F0502020204030204" pitchFamily="34" charset="0"/>
              </a:rPr>
              <a:t>Thigt Gently Inclined Moderately Plunging Fold</a:t>
            </a:r>
            <a:endParaRPr lang="en-US" i="1">
              <a:solidFill>
                <a:schemeClr val="accent2"/>
              </a:solidFill>
              <a:latin typeface="Futura Md BT" panose="020B0602020204020303" pitchFamily="34" charset="0"/>
            </a:endParaRPr>
          </a:p>
        </p:txBody>
      </p:sp>
      <p:sp>
        <p:nvSpPr>
          <p:cNvPr id="5" name="Rectangle 4"/>
          <p:cNvSpPr/>
          <p:nvPr/>
        </p:nvSpPr>
        <p:spPr>
          <a:xfrm>
            <a:off x="520931" y="450336"/>
            <a:ext cx="4166205" cy="507831"/>
          </a:xfrm>
          <a:prstGeom prst="rect">
            <a:avLst/>
          </a:prstGeom>
        </p:spPr>
        <p:txBody>
          <a:bodyPr wrap="none">
            <a:spAutoFit/>
          </a:bodyPr>
          <a:lstStyle/>
          <a:p>
            <a:pPr marL="457200" indent="-367030" algn="just">
              <a:lnSpc>
                <a:spcPct val="150000"/>
              </a:lnSpc>
              <a:spcAft>
                <a:spcPts val="0"/>
              </a:spcAft>
            </a:pP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Struktur </a:t>
            </a:r>
            <a:r>
              <a:rPr lang="en-US" b="1" smtClean="0">
                <a:solidFill>
                  <a:schemeClr val="accent4"/>
                </a:solidFill>
                <a:latin typeface="Futura Md BT" panose="020B0602020204020303" pitchFamily="34" charset="0"/>
                <a:ea typeface="Calibri" panose="020F0502020204030204" pitchFamily="34" charset="0"/>
                <a:cs typeface="Times New Roman" panose="02020603050405020304" pitchFamily="18" charset="0"/>
              </a:rPr>
              <a:t>Lipatan Sinklin</a:t>
            </a: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 Lebaksiu</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351796" y="958167"/>
            <a:ext cx="7987958" cy="3304344"/>
          </a:xfrm>
          <a:prstGeom prst="rect">
            <a:avLst/>
          </a:prstGeom>
        </p:spPr>
      </p:pic>
    </p:spTree>
    <p:extLst>
      <p:ext uri="{BB962C8B-B14F-4D97-AF65-F5344CB8AC3E}">
        <p14:creationId xmlns:p14="http://schemas.microsoft.com/office/powerpoint/2010/main" val="878937792"/>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2764" y="4487059"/>
            <a:ext cx="10088828" cy="923330"/>
          </a:xfrm>
          <a:prstGeom prst="rect">
            <a:avLst/>
          </a:prstGeom>
        </p:spPr>
        <p:txBody>
          <a:bodyPr wrap="square">
            <a:spAutoFit/>
          </a:bodyPr>
          <a:lstStyle/>
          <a:p>
            <a:pPr algn="just"/>
            <a:r>
              <a:rPr lang="en-US">
                <a:solidFill>
                  <a:schemeClr val="bg1"/>
                </a:solidFill>
                <a:latin typeface="Futura Md BT" panose="020B0602020204020303" pitchFamily="34" charset="0"/>
                <a:ea typeface="Calibri" panose="020F0502020204030204" pitchFamily="34" charset="0"/>
              </a:rPr>
              <a:t>Berdasarkan data offset litologi pergerakan sesar relatif mengkiri berarah baratlaut-tenggara dan berdasarkan hasil analisis sesar menggunakan klasifikasi sesar (Rickard, 1972 dalam Ragan, 2009) sesar pada lokasi penelitian ini termasuk </a:t>
            </a:r>
            <a:r>
              <a:rPr lang="en-US" i="1">
                <a:solidFill>
                  <a:schemeClr val="accent2"/>
                </a:solidFill>
                <a:latin typeface="Futura Md BT" panose="020B0602020204020303" pitchFamily="34" charset="0"/>
                <a:ea typeface="Calibri" panose="020F0502020204030204" pitchFamily="34" charset="0"/>
              </a:rPr>
              <a:t>Left Slip </a:t>
            </a:r>
            <a:r>
              <a:rPr lang="en-US" i="1" smtClean="0">
                <a:solidFill>
                  <a:schemeClr val="accent2"/>
                </a:solidFill>
                <a:latin typeface="Futura Md BT" panose="020B0602020204020303" pitchFamily="34" charset="0"/>
                <a:ea typeface="Calibri" panose="020F0502020204030204" pitchFamily="34" charset="0"/>
              </a:rPr>
              <a:t>Fault</a:t>
            </a:r>
            <a:r>
              <a:rPr lang="en-US" i="1" smtClean="0">
                <a:solidFill>
                  <a:schemeClr val="bg1"/>
                </a:solidFill>
                <a:latin typeface="Futura Md BT" panose="020B0602020204020303" pitchFamily="34" charset="0"/>
                <a:ea typeface="Calibri" panose="020F0502020204030204" pitchFamily="34" charset="0"/>
              </a:rPr>
              <a:t>.</a:t>
            </a:r>
            <a:endParaRPr lang="en-US" i="1">
              <a:solidFill>
                <a:schemeClr val="bg1"/>
              </a:solidFill>
              <a:latin typeface="Futura Md BT" panose="020B0602020204020303" pitchFamily="34" charset="0"/>
            </a:endParaRPr>
          </a:p>
        </p:txBody>
      </p:sp>
      <p:sp>
        <p:nvSpPr>
          <p:cNvPr id="5" name="Rectangle 4"/>
          <p:cNvSpPr/>
          <p:nvPr/>
        </p:nvSpPr>
        <p:spPr>
          <a:xfrm>
            <a:off x="468837" y="450336"/>
            <a:ext cx="4270400" cy="507831"/>
          </a:xfrm>
          <a:prstGeom prst="rect">
            <a:avLst/>
          </a:prstGeom>
        </p:spPr>
        <p:txBody>
          <a:bodyPr wrap="none">
            <a:spAutoFit/>
          </a:bodyPr>
          <a:lstStyle/>
          <a:p>
            <a:pPr marL="457200" indent="-367030" algn="just">
              <a:lnSpc>
                <a:spcPct val="150000"/>
              </a:lnSpc>
              <a:spcAft>
                <a:spcPts val="0"/>
              </a:spcAft>
            </a:pP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Struktur </a:t>
            </a:r>
            <a:r>
              <a:rPr lang="en-US" b="1" smtClean="0">
                <a:solidFill>
                  <a:schemeClr val="accent4"/>
                </a:solidFill>
                <a:latin typeface="Futura Md BT" panose="020B0602020204020303" pitchFamily="34" charset="0"/>
                <a:ea typeface="Calibri" panose="020F0502020204030204" pitchFamily="34" charset="0"/>
                <a:cs typeface="Times New Roman" panose="02020603050405020304" pitchFamily="18" charset="0"/>
              </a:rPr>
              <a:t>Sesar Mendatar</a:t>
            </a: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 Lebaksiu</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55928" y="958167"/>
            <a:ext cx="7303997" cy="3302026"/>
          </a:xfrm>
          <a:prstGeom prst="rect">
            <a:avLst/>
          </a:prstGeom>
        </p:spPr>
      </p:pic>
    </p:spTree>
    <p:extLst>
      <p:ext uri="{BB962C8B-B14F-4D97-AF65-F5344CB8AC3E}">
        <p14:creationId xmlns:p14="http://schemas.microsoft.com/office/powerpoint/2010/main" val="121035786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20" y="717390"/>
            <a:ext cx="7332529" cy="5423219"/>
          </a:xfrm>
          <a:prstGeom prst="rect">
            <a:avLst/>
          </a:prstGeom>
        </p:spPr>
      </p:pic>
      <p:sp>
        <p:nvSpPr>
          <p:cNvPr id="14" name="TEXT: PENDAHULUAN">
            <a:extLst>
              <a:ext uri="{FF2B5EF4-FFF2-40B4-BE49-F238E27FC236}">
                <a16:creationId xmlns:a16="http://schemas.microsoft.com/office/drawing/2014/main" xmlns="" id="{B363A873-4845-4761-A401-8BB75800858A}"/>
              </a:ext>
            </a:extLst>
          </p:cNvPr>
          <p:cNvSpPr txBox="1"/>
          <p:nvPr/>
        </p:nvSpPr>
        <p:spPr>
          <a:xfrm>
            <a:off x="7548422" y="1310699"/>
            <a:ext cx="4607305" cy="329320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sz="1600" smtClean="0">
                <a:solidFill>
                  <a:schemeClr val="tx1"/>
                </a:solidFill>
                <a:latin typeface="Futura Md BT" panose="020B0602020204020303" pitchFamily="34" charset="0"/>
                <a:ea typeface="Jost Medium" pitchFamily="2" charset="0"/>
              </a:rPr>
              <a:t>Kala </a:t>
            </a:r>
            <a:r>
              <a:rPr lang="en-GB" sz="1600">
                <a:solidFill>
                  <a:schemeClr val="tx1"/>
                </a:solidFill>
                <a:latin typeface="Futura Md BT" panose="020B0602020204020303" pitchFamily="34" charset="0"/>
                <a:ea typeface="Jost Medium" pitchFamily="2" charset="0"/>
              </a:rPr>
              <a:t>Miosen Tengah </a:t>
            </a:r>
            <a:endParaRPr lang="en-GB" sz="1600" smtClean="0">
              <a:solidFill>
                <a:schemeClr val="tx1"/>
              </a:solidFill>
              <a:latin typeface="Futura Md BT" panose="020B0602020204020303" pitchFamily="34" charset="0"/>
              <a:ea typeface="Jost Medium" pitchFamily="2" charset="0"/>
            </a:endParaRPr>
          </a:p>
          <a:p>
            <a:pPr algn="just"/>
            <a:r>
              <a:rPr lang="en-GB" sz="1600">
                <a:solidFill>
                  <a:schemeClr val="tx1"/>
                </a:solidFill>
                <a:latin typeface="Futura Md BT" panose="020B0602020204020303" pitchFamily="34" charset="0"/>
                <a:ea typeface="Jost Medium" pitchFamily="2" charset="0"/>
              </a:rPr>
              <a:t>t</a:t>
            </a:r>
            <a:r>
              <a:rPr lang="en-GB" sz="1600" smtClean="0">
                <a:solidFill>
                  <a:schemeClr val="tx1"/>
                </a:solidFill>
                <a:latin typeface="Futura Md BT" panose="020B0602020204020303" pitchFamily="34" charset="0"/>
                <a:ea typeface="Jost Medium" pitchFamily="2" charset="0"/>
              </a:rPr>
              <a:t>erjadi peningkatan sedimentasi pada </a:t>
            </a:r>
            <a:r>
              <a:rPr lang="en-GB" sz="1600">
                <a:solidFill>
                  <a:schemeClr val="tx1"/>
                </a:solidFill>
                <a:latin typeface="Futura Md BT" panose="020B0602020204020303" pitchFamily="34" charset="0"/>
                <a:ea typeface="Jost Medium" pitchFamily="2" charset="0"/>
              </a:rPr>
              <a:t>daerah </a:t>
            </a:r>
            <a:r>
              <a:rPr lang="en-GB" sz="1600" smtClean="0">
                <a:solidFill>
                  <a:schemeClr val="tx1"/>
                </a:solidFill>
                <a:latin typeface="Futura Md BT" panose="020B0602020204020303" pitchFamily="34" charset="0"/>
                <a:ea typeface="Jost Medium" pitchFamily="2" charset="0"/>
              </a:rPr>
              <a:t>penelitian sehingga mengalami </a:t>
            </a:r>
            <a:r>
              <a:rPr lang="en-GB" sz="1600">
                <a:solidFill>
                  <a:schemeClr val="tx1"/>
                </a:solidFill>
                <a:latin typeface="Futura Md BT" panose="020B0602020204020303" pitchFamily="34" charset="0"/>
                <a:ea typeface="Jost Medium" pitchFamily="2" charset="0"/>
              </a:rPr>
              <a:t>penambahan material sedimentasi, dicirikan dengan material </a:t>
            </a:r>
            <a:r>
              <a:rPr lang="en-GB" sz="1600">
                <a:solidFill>
                  <a:schemeClr val="accent2"/>
                </a:solidFill>
                <a:latin typeface="Futura Md BT" panose="020B0602020204020303" pitchFamily="34" charset="0"/>
                <a:ea typeface="Jost Medium" pitchFamily="2" charset="0"/>
              </a:rPr>
              <a:t>sedimen batupasir lebih mendominasi sedangkan batulempung karbonatan hanya </a:t>
            </a:r>
            <a:r>
              <a:rPr lang="en-GB" sz="1600" smtClean="0">
                <a:solidFill>
                  <a:schemeClr val="accent2"/>
                </a:solidFill>
                <a:latin typeface="Futura Md BT" panose="020B0602020204020303" pitchFamily="34" charset="0"/>
                <a:ea typeface="Jost Medium" pitchFamily="2" charset="0"/>
              </a:rPr>
              <a:t>sebagai sisipan</a:t>
            </a:r>
            <a:r>
              <a:rPr lang="en-GB" sz="1600" smtClean="0">
                <a:solidFill>
                  <a:schemeClr val="tx1"/>
                </a:solidFill>
                <a:latin typeface="Futura Md BT" panose="020B0602020204020303" pitchFamily="34" charset="0"/>
                <a:ea typeface="Jost Medium" pitchFamily="2" charset="0"/>
              </a:rPr>
              <a:t>, </a:t>
            </a:r>
            <a:r>
              <a:rPr lang="en-GB" sz="1600">
                <a:solidFill>
                  <a:schemeClr val="tx1"/>
                </a:solidFill>
                <a:latin typeface="Futura Md BT" panose="020B0602020204020303" pitchFamily="34" charset="0"/>
                <a:ea typeface="Jost Medium" pitchFamily="2" charset="0"/>
              </a:rPr>
              <a:t>dan berdasarkan hasil analisis fosil foraminifera bentonik pada satuan batupasir karbonatan Rambatan menunjukkan lingkungan pengendapan satuan ini berada di Neritik Luar, dengan umur Miosen Tengah-Akhir (N9-N13) berdasarkan analisis fosil foraminifera planktonik.</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620" y="718217"/>
            <a:ext cx="7331411" cy="5422392"/>
          </a:xfrm>
          <a:prstGeom prst="rect">
            <a:avLst/>
          </a:prstGeom>
        </p:spPr>
      </p:pic>
      <p:sp>
        <p:nvSpPr>
          <p:cNvPr id="16" name="TEXT: TUJUAN">
            <a:extLst>
              <a:ext uri="{FF2B5EF4-FFF2-40B4-BE49-F238E27FC236}">
                <a16:creationId xmlns:a16="http://schemas.microsoft.com/office/drawing/2014/main" xmlns="" id="{00D8B9BE-C7B6-4EE5-8022-C2A75F4356BB}"/>
              </a:ext>
            </a:extLst>
          </p:cNvPr>
          <p:cNvSpPr txBox="1"/>
          <p:nvPr/>
        </p:nvSpPr>
        <p:spPr>
          <a:xfrm>
            <a:off x="7546186" y="1310699"/>
            <a:ext cx="4201551" cy="427809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sz="1600">
                <a:solidFill>
                  <a:schemeClr val="tx1"/>
                </a:solidFill>
                <a:latin typeface="Futura Md BT" panose="020B0602020204020303" pitchFamily="34" charset="0"/>
                <a:ea typeface="Jost Medium" pitchFamily="2" charset="0"/>
              </a:rPr>
              <a:t>Pada Miosen Akhir </a:t>
            </a:r>
          </a:p>
          <a:p>
            <a:pPr algn="just"/>
            <a:r>
              <a:rPr lang="en-GB" sz="1600">
                <a:solidFill>
                  <a:schemeClr val="tx1"/>
                </a:solidFill>
                <a:latin typeface="Futura Md BT" panose="020B0602020204020303" pitchFamily="34" charset="0"/>
                <a:ea typeface="Jost Medium" pitchFamily="2" charset="0"/>
              </a:rPr>
              <a:t>M</a:t>
            </a:r>
            <a:r>
              <a:rPr lang="en-GB" sz="1600" smtClean="0">
                <a:solidFill>
                  <a:schemeClr val="tx1"/>
                </a:solidFill>
                <a:latin typeface="Futura Md BT" panose="020B0602020204020303" pitchFamily="34" charset="0"/>
                <a:ea typeface="Jost Medium" pitchFamily="2" charset="0"/>
              </a:rPr>
              <a:t>ulai </a:t>
            </a:r>
            <a:r>
              <a:rPr lang="en-GB" sz="1600">
                <a:solidFill>
                  <a:schemeClr val="tx1"/>
                </a:solidFill>
                <a:latin typeface="Futura Md BT" panose="020B0602020204020303" pitchFamily="34" charset="0"/>
                <a:ea typeface="Jost Medium" pitchFamily="2" charset="0"/>
              </a:rPr>
              <a:t>terendapkannya litologi berupa </a:t>
            </a:r>
            <a:r>
              <a:rPr lang="en-GB" sz="1600">
                <a:solidFill>
                  <a:schemeClr val="accent2"/>
                </a:solidFill>
                <a:latin typeface="Futura Md BT" panose="020B0602020204020303" pitchFamily="34" charset="0"/>
                <a:ea typeface="Jost Medium" pitchFamily="2" charset="0"/>
              </a:rPr>
              <a:t>batulempung karbonatan dengan sisipan batupasir karbonatan </a:t>
            </a:r>
            <a:r>
              <a:rPr lang="en-GB" sz="1600">
                <a:solidFill>
                  <a:schemeClr val="tx1"/>
                </a:solidFill>
                <a:latin typeface="Futura Md BT" panose="020B0602020204020303" pitchFamily="34" charset="0"/>
                <a:ea typeface="Jost Medium" pitchFamily="2" charset="0"/>
              </a:rPr>
              <a:t>dari Formasi Halang yang berdasarkan analisis fosil foraminifera palnktonik dan bentonik menunjukkan pada umur Miosen Tengah-Akhir (N13-N16), sedangkan untuk lingkungan pengendapannya berdasarkan analisa fosil foraminifera bentonik menunjukkan lingkungan pengendapan Neritik Luar. Berdasarkan dari ukuran materialnya, </a:t>
            </a:r>
            <a:r>
              <a:rPr lang="en-GB" sz="1600">
                <a:solidFill>
                  <a:schemeClr val="accent2"/>
                </a:solidFill>
                <a:latin typeface="Futura Md BT" panose="020B0602020204020303" pitchFamily="34" charset="0"/>
                <a:ea typeface="Jost Medium" pitchFamily="2" charset="0"/>
              </a:rPr>
              <a:t>satuan ini terendapkan pada lingkungan yang tenang dikarenakan material penyusunnya berupa fraksi halus dan mengalami struktur sedimen </a:t>
            </a:r>
            <a:r>
              <a:rPr lang="en-GB" sz="1600" smtClean="0">
                <a:solidFill>
                  <a:schemeClr val="accent2"/>
                </a:solidFill>
                <a:latin typeface="Futura Md BT" panose="020B0602020204020303" pitchFamily="34" charset="0"/>
                <a:ea typeface="Jost Medium" pitchFamily="2" charset="0"/>
              </a:rPr>
              <a:t>laminasi-berlapis</a:t>
            </a:r>
            <a:r>
              <a:rPr lang="en-GB" sz="1600" smtClean="0">
                <a:solidFill>
                  <a:schemeClr val="bg1"/>
                </a:solidFill>
                <a:latin typeface="Futura Md BT" panose="020B0602020204020303" pitchFamily="34" charset="0"/>
                <a:ea typeface="Jost Medium" pitchFamily="2" charset="0"/>
              </a:rPr>
              <a:t>. </a:t>
            </a:r>
            <a:endParaRPr lang="en-GB" sz="1600">
              <a:solidFill>
                <a:schemeClr val="bg1"/>
              </a:solidFill>
              <a:latin typeface="Futura Md BT" panose="020B0602020204020303" pitchFamily="34" charset="0"/>
              <a:ea typeface="Jost Medium" pitchFamily="2" charset="0"/>
            </a:endParaRP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502" y="717390"/>
            <a:ext cx="7329251" cy="5422392"/>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106" y="716563"/>
            <a:ext cx="7329251" cy="5422392"/>
          </a:xfrm>
          <a:prstGeom prst="rect">
            <a:avLst/>
          </a:prstGeom>
        </p:spPr>
      </p:pic>
      <p:sp>
        <p:nvSpPr>
          <p:cNvPr id="20" name="TEXT: BATASAN MASALAH">
            <a:extLst>
              <a:ext uri="{FF2B5EF4-FFF2-40B4-BE49-F238E27FC236}">
                <a16:creationId xmlns:a16="http://schemas.microsoft.com/office/drawing/2014/main" xmlns="" id="{5AD06A5E-5F8B-4D6F-9E61-B25BB8DDC93D}"/>
              </a:ext>
            </a:extLst>
          </p:cNvPr>
          <p:cNvSpPr txBox="1"/>
          <p:nvPr/>
        </p:nvSpPr>
        <p:spPr>
          <a:xfrm>
            <a:off x="7556649" y="1310699"/>
            <a:ext cx="4652370" cy="4524315"/>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sz="1600" smtClean="0">
                <a:solidFill>
                  <a:schemeClr val="tx1"/>
                </a:solidFill>
                <a:latin typeface="Futura Md BT" panose="020B0602020204020303" pitchFamily="34" charset="0"/>
                <a:ea typeface="Jost Medium" pitchFamily="2" charset="0"/>
              </a:rPr>
              <a:t>Pliosen </a:t>
            </a:r>
            <a:r>
              <a:rPr lang="en-GB" sz="1600">
                <a:solidFill>
                  <a:schemeClr val="tx1"/>
                </a:solidFill>
                <a:latin typeface="Futura Md BT" panose="020B0602020204020303" pitchFamily="34" charset="0"/>
                <a:ea typeface="Jost Medium" pitchFamily="2" charset="0"/>
              </a:rPr>
              <a:t>Akhir-Plistosen </a:t>
            </a:r>
            <a:r>
              <a:rPr lang="en-GB" sz="1600" smtClean="0">
                <a:solidFill>
                  <a:schemeClr val="tx1"/>
                </a:solidFill>
                <a:latin typeface="Futura Md BT" panose="020B0602020204020303" pitchFamily="34" charset="0"/>
                <a:ea typeface="Jost Medium" pitchFamily="2" charset="0"/>
              </a:rPr>
              <a:t>Awal</a:t>
            </a:r>
          </a:p>
          <a:p>
            <a:pPr algn="just"/>
            <a:r>
              <a:rPr lang="en-GB" sz="1600">
                <a:solidFill>
                  <a:schemeClr val="tx1"/>
                </a:solidFill>
                <a:latin typeface="Futura Md BT" panose="020B0602020204020303" pitchFamily="34" charset="0"/>
                <a:ea typeface="Jost Medium" pitchFamily="2" charset="0"/>
              </a:rPr>
              <a:t>D</a:t>
            </a:r>
            <a:r>
              <a:rPr lang="en-GB" sz="1600" smtClean="0">
                <a:solidFill>
                  <a:schemeClr val="tx1"/>
                </a:solidFill>
                <a:latin typeface="Futura Md BT" panose="020B0602020204020303" pitchFamily="34" charset="0"/>
                <a:ea typeface="Jost Medium" pitchFamily="2" charset="0"/>
              </a:rPr>
              <a:t>aerah </a:t>
            </a:r>
            <a:r>
              <a:rPr lang="en-GB" sz="1600">
                <a:solidFill>
                  <a:schemeClr val="tx1"/>
                </a:solidFill>
                <a:latin typeface="Futura Md BT" panose="020B0602020204020303" pitchFamily="34" charset="0"/>
                <a:ea typeface="Jost Medium" pitchFamily="2" charset="0"/>
              </a:rPr>
              <a:t>penelitian tidak terwakilinya proses sedimentasi dan pembentukan batuan, sehingga peneliti mengasumsikan pada kali ini terjadi tektonik pada daerah penelitian dengan berdasarkan Hammilton, 1974 dalam Plunggono dan Martodjojo, 1994 pada periode Compressional Trust-Folding Plio Plistosen </a:t>
            </a:r>
            <a:r>
              <a:rPr lang="en-GB" sz="1600">
                <a:solidFill>
                  <a:schemeClr val="accent2"/>
                </a:solidFill>
                <a:latin typeface="Futura Md BT" panose="020B0602020204020303" pitchFamily="34" charset="0"/>
                <a:ea typeface="Jost Medium" pitchFamily="2" charset="0"/>
              </a:rPr>
              <a:t>terjadi pembentukan sesar dan perlipatan </a:t>
            </a:r>
            <a:r>
              <a:rPr lang="en-GB" sz="1600">
                <a:solidFill>
                  <a:schemeClr val="tx1"/>
                </a:solidFill>
                <a:latin typeface="Futura Md BT" panose="020B0602020204020303" pitchFamily="34" charset="0"/>
                <a:ea typeface="Jost Medium" pitchFamily="2" charset="0"/>
              </a:rPr>
              <a:t>(Supriadji, 1992), pada periode ini merupakan periode tektonik yang membentuk lipatan serta sesar yang berarah relatif Utara-Selatan. Akibat adanya tektonik ini mengakibatkan terjadinya perlipatan pada satuan batupasir karbonatan Rambatan dan satuan batulempung Halang</a:t>
            </a:r>
            <a:r>
              <a:rPr lang="en-GB" sz="1600">
                <a:solidFill>
                  <a:schemeClr val="bg1"/>
                </a:solidFill>
                <a:latin typeface="Futura Md BT" panose="020B0602020204020303" pitchFamily="34" charset="0"/>
                <a:ea typeface="Jost Medium" pitchFamily="2" charset="0"/>
              </a:rPr>
              <a:t> </a:t>
            </a:r>
            <a:r>
              <a:rPr lang="en-GB" sz="1600">
                <a:solidFill>
                  <a:schemeClr val="accent2"/>
                </a:solidFill>
                <a:latin typeface="Futura Md BT" panose="020B0602020204020303" pitchFamily="34" charset="0"/>
                <a:ea typeface="Jost Medium" pitchFamily="2" charset="0"/>
              </a:rPr>
              <a:t>sehingga kedua satuan ini terangkat kedaratan dan membentuk perbukitan </a:t>
            </a:r>
            <a:r>
              <a:rPr lang="en-GB" sz="1600" smtClean="0">
                <a:solidFill>
                  <a:schemeClr val="accent2"/>
                </a:solidFill>
                <a:latin typeface="Futura Md BT" panose="020B0602020204020303" pitchFamily="34" charset="0"/>
                <a:ea typeface="Jost Medium" pitchFamily="2" charset="0"/>
              </a:rPr>
              <a:t>lipatan</a:t>
            </a:r>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105" y="716563"/>
            <a:ext cx="7329251" cy="542239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105" y="716563"/>
            <a:ext cx="7329251" cy="5422392"/>
          </a:xfrm>
          <a:prstGeom prst="rect">
            <a:avLst/>
          </a:prstGeom>
        </p:spPr>
      </p:pic>
      <p:sp>
        <p:nvSpPr>
          <p:cNvPr id="23" name="TextBox 22"/>
          <p:cNvSpPr txBox="1"/>
          <p:nvPr/>
        </p:nvSpPr>
        <p:spPr>
          <a:xfrm>
            <a:off x="2897272" y="102924"/>
            <a:ext cx="6200082" cy="461665"/>
          </a:xfrm>
          <a:prstGeom prst="rect">
            <a:avLst/>
          </a:prstGeom>
          <a:noFill/>
        </p:spPr>
        <p:txBody>
          <a:bodyPr wrap="square" rtlCol="0">
            <a:spAutoFit/>
          </a:bodyPr>
          <a:lstStyle/>
          <a:p>
            <a:pPr algn="ctr"/>
            <a:r>
              <a:rPr lang="en-GB" sz="2400" u="sng" smtClean="0">
                <a:solidFill>
                  <a:srgbClr val="FFC000"/>
                </a:solidFill>
                <a:latin typeface="Futura Md BT" panose="020B0602020204020303" pitchFamily="34" charset="0"/>
              </a:rPr>
              <a:t>SEJARAH </a:t>
            </a:r>
            <a:r>
              <a:rPr lang="en-GB" sz="2400" u="sng" smtClean="0">
                <a:latin typeface="Futura Md BT" panose="020B0602020204020303" pitchFamily="34" charset="0"/>
              </a:rPr>
              <a:t>GEOLOGI</a:t>
            </a:r>
            <a:endParaRPr lang="en-US" sz="2400" u="sng">
              <a:latin typeface="Futura Md BT" panose="020B0602020204020303" pitchFamily="34" charset="0"/>
            </a:endParaRPr>
          </a:p>
        </p:txBody>
      </p:sp>
      <p:sp>
        <p:nvSpPr>
          <p:cNvPr id="24" name="TEXT: LOKASI">
            <a:extLst>
              <a:ext uri="{FF2B5EF4-FFF2-40B4-BE49-F238E27FC236}">
                <a16:creationId xmlns:a16="http://schemas.microsoft.com/office/drawing/2014/main" xmlns="" id="{EB59D418-FAEF-43B6-8851-17536D828604}"/>
              </a:ext>
            </a:extLst>
          </p:cNvPr>
          <p:cNvSpPr txBox="1"/>
          <p:nvPr/>
        </p:nvSpPr>
        <p:spPr>
          <a:xfrm>
            <a:off x="7547304" y="2641275"/>
            <a:ext cx="4489053" cy="15696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GB" sz="1600">
                <a:solidFill>
                  <a:schemeClr val="tx1"/>
                </a:solidFill>
                <a:latin typeface="Futura Md BT" panose="020B0602020204020303" pitchFamily="34" charset="0"/>
                <a:ea typeface="Jost Medium" pitchFamily="2" charset="0"/>
              </a:rPr>
              <a:t>Pada Plistosen akhir terjadi aktifitas volkanisme pada selatan daerah penelitian dibuktikan dengan adanya satuan </a:t>
            </a:r>
            <a:r>
              <a:rPr lang="en-GB" sz="1600">
                <a:solidFill>
                  <a:schemeClr val="accent2"/>
                </a:solidFill>
                <a:latin typeface="Futura Md BT" panose="020B0602020204020303" pitchFamily="34" charset="0"/>
                <a:ea typeface="Jost Medium" pitchFamily="2" charset="0"/>
              </a:rPr>
              <a:t>breksi andesit</a:t>
            </a:r>
            <a:r>
              <a:rPr lang="en-GB" sz="1600">
                <a:solidFill>
                  <a:schemeClr val="tx1"/>
                </a:solidFill>
                <a:latin typeface="Futura Md BT" panose="020B0602020204020303" pitchFamily="34" charset="0"/>
                <a:ea typeface="Jost Medium" pitchFamily="2" charset="0"/>
              </a:rPr>
              <a:t>. Pada holosen hingga sekarang terendapkan </a:t>
            </a:r>
            <a:r>
              <a:rPr lang="en-GB" sz="1600">
                <a:solidFill>
                  <a:schemeClr val="accent2"/>
                </a:solidFill>
                <a:latin typeface="Futura Md BT" panose="020B0602020204020303" pitchFamily="34" charset="0"/>
                <a:ea typeface="Jost Medium" pitchFamily="2" charset="0"/>
              </a:rPr>
              <a:t>material berukuran pasir hingga kerakal.</a:t>
            </a:r>
          </a:p>
        </p:txBody>
      </p:sp>
    </p:spTree>
    <p:extLst>
      <p:ext uri="{BB962C8B-B14F-4D97-AF65-F5344CB8AC3E}">
        <p14:creationId xmlns:p14="http://schemas.microsoft.com/office/powerpoint/2010/main" val="19632773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250"/>
                                        <p:tgtEl>
                                          <p:spTgt spid="14"/>
                                        </p:tgtEl>
                                      </p:cBhvr>
                                    </p:animEffect>
                                    <p:anim calcmode="lin" valueType="num">
                                      <p:cBhvr>
                                        <p:cTn id="14" dur="250"/>
                                        <p:tgtEl>
                                          <p:spTgt spid="14"/>
                                        </p:tgtEl>
                                        <p:attrNameLst>
                                          <p:attrName>ppt_x</p:attrName>
                                        </p:attrNameLst>
                                      </p:cBhvr>
                                      <p:tavLst>
                                        <p:tav tm="0">
                                          <p:val>
                                            <p:strVal val="ppt_x"/>
                                          </p:val>
                                        </p:tav>
                                        <p:tav tm="100000">
                                          <p:val>
                                            <p:strVal val="ppt_x"/>
                                          </p:val>
                                        </p:tav>
                                      </p:tavLst>
                                    </p:anim>
                                    <p:anim calcmode="lin" valueType="num">
                                      <p:cBhvr>
                                        <p:cTn id="15" dur="250"/>
                                        <p:tgtEl>
                                          <p:spTgt spid="14"/>
                                        </p:tgtEl>
                                        <p:attrNameLst>
                                          <p:attrName>ppt_y</p:attrName>
                                        </p:attrNameLst>
                                      </p:cBhvr>
                                      <p:tavLst>
                                        <p:tav tm="0">
                                          <p:val>
                                            <p:strVal val="ppt_y"/>
                                          </p:val>
                                        </p:tav>
                                        <p:tav tm="100000">
                                          <p:val>
                                            <p:strVal val="ppt_y+.1"/>
                                          </p:val>
                                        </p:tav>
                                      </p:tavLst>
                                    </p:anim>
                                    <p:set>
                                      <p:cBhvr>
                                        <p:cTn id="16" dur="1" fill="hold">
                                          <p:stCondLst>
                                            <p:cond delay="24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47"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anim calcmode="lin" valueType="num">
                                      <p:cBhvr>
                                        <p:cTn id="25" dur="250" fill="hold"/>
                                        <p:tgtEl>
                                          <p:spTgt spid="16"/>
                                        </p:tgtEl>
                                        <p:attrNameLst>
                                          <p:attrName>ppt_x</p:attrName>
                                        </p:attrNameLst>
                                      </p:cBhvr>
                                      <p:tavLst>
                                        <p:tav tm="0">
                                          <p:val>
                                            <p:strVal val="#ppt_x"/>
                                          </p:val>
                                        </p:tav>
                                        <p:tav tm="100000">
                                          <p:val>
                                            <p:strVal val="#ppt_x"/>
                                          </p:val>
                                        </p:tav>
                                      </p:tavLst>
                                    </p:anim>
                                    <p:anim calcmode="lin" valueType="num">
                                      <p:cBhvr>
                                        <p:cTn id="26"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xit" presetSubtype="0" fill="hold" grpId="1" nodeType="clickEffect">
                                  <p:stCondLst>
                                    <p:cond delay="0"/>
                                  </p:stCondLst>
                                  <p:childTnLst>
                                    <p:animEffect transition="out" filter="fade">
                                      <p:cBhvr>
                                        <p:cTn id="30" dur="250"/>
                                        <p:tgtEl>
                                          <p:spTgt spid="16"/>
                                        </p:tgtEl>
                                      </p:cBhvr>
                                    </p:animEffect>
                                    <p:anim calcmode="lin" valueType="num">
                                      <p:cBhvr>
                                        <p:cTn id="31" dur="250"/>
                                        <p:tgtEl>
                                          <p:spTgt spid="16"/>
                                        </p:tgtEl>
                                        <p:attrNameLst>
                                          <p:attrName>ppt_x</p:attrName>
                                        </p:attrNameLst>
                                      </p:cBhvr>
                                      <p:tavLst>
                                        <p:tav tm="0">
                                          <p:val>
                                            <p:strVal val="ppt_x"/>
                                          </p:val>
                                        </p:tav>
                                        <p:tav tm="100000">
                                          <p:val>
                                            <p:strVal val="ppt_x"/>
                                          </p:val>
                                        </p:tav>
                                      </p:tavLst>
                                    </p:anim>
                                    <p:anim calcmode="lin" valueType="num">
                                      <p:cBhvr>
                                        <p:cTn id="32" dur="250"/>
                                        <p:tgtEl>
                                          <p:spTgt spid="16"/>
                                        </p:tgtEl>
                                        <p:attrNameLst>
                                          <p:attrName>ppt_y</p:attrName>
                                        </p:attrNameLst>
                                      </p:cBhvr>
                                      <p:tavLst>
                                        <p:tav tm="0">
                                          <p:val>
                                            <p:strVal val="ppt_y"/>
                                          </p:val>
                                        </p:tav>
                                        <p:tav tm="100000">
                                          <p:val>
                                            <p:strVal val="ppt_y+.1"/>
                                          </p:val>
                                        </p:tav>
                                      </p:tavLst>
                                    </p:anim>
                                    <p:set>
                                      <p:cBhvr>
                                        <p:cTn id="33" dur="1" fill="hold">
                                          <p:stCondLst>
                                            <p:cond delay="249"/>
                                          </p:stCondLst>
                                        </p:cTn>
                                        <p:tgtEl>
                                          <p:spTgt spid="1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47"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250"/>
                                        <p:tgtEl>
                                          <p:spTgt spid="20"/>
                                        </p:tgtEl>
                                      </p:cBhvr>
                                    </p:animEffect>
                                    <p:anim calcmode="lin" valueType="num">
                                      <p:cBhvr>
                                        <p:cTn id="47" dur="250" fill="hold"/>
                                        <p:tgtEl>
                                          <p:spTgt spid="20"/>
                                        </p:tgtEl>
                                        <p:attrNameLst>
                                          <p:attrName>ppt_x</p:attrName>
                                        </p:attrNameLst>
                                      </p:cBhvr>
                                      <p:tavLst>
                                        <p:tav tm="0">
                                          <p:val>
                                            <p:strVal val="#ppt_x"/>
                                          </p:val>
                                        </p:tav>
                                        <p:tav tm="100000">
                                          <p:val>
                                            <p:strVal val="#ppt_x"/>
                                          </p:val>
                                        </p:tav>
                                      </p:tavLst>
                                    </p:anim>
                                    <p:anim calcmode="lin" valueType="num">
                                      <p:cBhvr>
                                        <p:cTn id="48" dur="25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xit" presetSubtype="0" fill="hold" grpId="1" nodeType="clickEffect">
                                  <p:stCondLst>
                                    <p:cond delay="0"/>
                                  </p:stCondLst>
                                  <p:childTnLst>
                                    <p:animEffect transition="out" filter="fade">
                                      <p:cBhvr>
                                        <p:cTn id="52" dur="250"/>
                                        <p:tgtEl>
                                          <p:spTgt spid="20"/>
                                        </p:tgtEl>
                                      </p:cBhvr>
                                    </p:animEffect>
                                    <p:anim calcmode="lin" valueType="num">
                                      <p:cBhvr>
                                        <p:cTn id="53" dur="250"/>
                                        <p:tgtEl>
                                          <p:spTgt spid="20"/>
                                        </p:tgtEl>
                                        <p:attrNameLst>
                                          <p:attrName>ppt_x</p:attrName>
                                        </p:attrNameLst>
                                      </p:cBhvr>
                                      <p:tavLst>
                                        <p:tav tm="0">
                                          <p:val>
                                            <p:strVal val="ppt_x"/>
                                          </p:val>
                                        </p:tav>
                                        <p:tav tm="100000">
                                          <p:val>
                                            <p:strVal val="ppt_x"/>
                                          </p:val>
                                        </p:tav>
                                      </p:tavLst>
                                    </p:anim>
                                    <p:anim calcmode="lin" valueType="num">
                                      <p:cBhvr>
                                        <p:cTn id="54" dur="250"/>
                                        <p:tgtEl>
                                          <p:spTgt spid="20"/>
                                        </p:tgtEl>
                                        <p:attrNameLst>
                                          <p:attrName>ppt_y</p:attrName>
                                        </p:attrNameLst>
                                      </p:cBhvr>
                                      <p:tavLst>
                                        <p:tav tm="0">
                                          <p:val>
                                            <p:strVal val="ppt_y"/>
                                          </p:val>
                                        </p:tav>
                                        <p:tav tm="100000">
                                          <p:val>
                                            <p:strVal val="ppt_y+.1"/>
                                          </p:val>
                                        </p:tav>
                                      </p:tavLst>
                                    </p:anim>
                                    <p:set>
                                      <p:cBhvr>
                                        <p:cTn id="55" dur="1" fill="hold">
                                          <p:stCondLst>
                                            <p:cond delay="249"/>
                                          </p:stCondLst>
                                        </p:cTn>
                                        <p:tgtEl>
                                          <p:spTgt spid="2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47"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250"/>
                                        <p:tgtEl>
                                          <p:spTgt spid="24"/>
                                        </p:tgtEl>
                                      </p:cBhvr>
                                    </p:animEffect>
                                    <p:anim calcmode="lin" valueType="num">
                                      <p:cBhvr>
                                        <p:cTn id="69" dur="250" fill="hold"/>
                                        <p:tgtEl>
                                          <p:spTgt spid="24"/>
                                        </p:tgtEl>
                                        <p:attrNameLst>
                                          <p:attrName>ppt_x</p:attrName>
                                        </p:attrNameLst>
                                      </p:cBhvr>
                                      <p:tavLst>
                                        <p:tav tm="0">
                                          <p:val>
                                            <p:strVal val="#ppt_x"/>
                                          </p:val>
                                        </p:tav>
                                        <p:tav tm="100000">
                                          <p:val>
                                            <p:strVal val="#ppt_x"/>
                                          </p:val>
                                        </p:tav>
                                      </p:tavLst>
                                    </p:anim>
                                    <p:anim calcmode="lin" valueType="num">
                                      <p:cBhvr>
                                        <p:cTn id="70" dur="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6" grpId="0"/>
      <p:bldP spid="16" grpId="1"/>
      <p:bldP spid="20" grpId="0"/>
      <p:bldP spid="20" grpId="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768" y="219165"/>
            <a:ext cx="6200082" cy="461665"/>
          </a:xfrm>
          <a:prstGeom prst="rect">
            <a:avLst/>
          </a:prstGeom>
          <a:noFill/>
        </p:spPr>
        <p:txBody>
          <a:bodyPr wrap="square" rtlCol="0">
            <a:spAutoFit/>
          </a:bodyPr>
          <a:lstStyle/>
          <a:p>
            <a:pPr algn="ctr"/>
            <a:r>
              <a:rPr lang="en-GB" sz="2400" u="sng" smtClean="0">
                <a:solidFill>
                  <a:srgbClr val="FFC000"/>
                </a:solidFill>
                <a:latin typeface="Futura Md BT" panose="020B0602020204020303" pitchFamily="34" charset="0"/>
              </a:rPr>
              <a:t>GEOLOGI </a:t>
            </a:r>
            <a:r>
              <a:rPr lang="en-GB" sz="2400" u="sng" smtClean="0">
                <a:solidFill>
                  <a:schemeClr val="bg1">
                    <a:lumMod val="85000"/>
                  </a:schemeClr>
                </a:solidFill>
                <a:latin typeface="Futura Md BT" panose="020B0602020204020303" pitchFamily="34" charset="0"/>
              </a:rPr>
              <a:t>LINGKUNGAN</a:t>
            </a:r>
            <a:endParaRPr lang="en-US" sz="2400" u="sng">
              <a:solidFill>
                <a:srgbClr val="FFC000"/>
              </a:solidFill>
              <a:latin typeface="Futura Md BT" panose="020B0602020204020303" pitchFamily="34" charset="0"/>
            </a:endParaRPr>
          </a:p>
        </p:txBody>
      </p:sp>
      <p:sp>
        <p:nvSpPr>
          <p:cNvPr id="5" name="Rectangle 4"/>
          <p:cNvSpPr/>
          <p:nvPr/>
        </p:nvSpPr>
        <p:spPr>
          <a:xfrm>
            <a:off x="211111" y="1036932"/>
            <a:ext cx="1505220" cy="458587"/>
          </a:xfrm>
          <a:prstGeom prst="rect">
            <a:avLst/>
          </a:prstGeom>
        </p:spPr>
        <p:txBody>
          <a:bodyPr wrap="none">
            <a:spAutoFit/>
          </a:bodyPr>
          <a:lstStyle/>
          <a:p>
            <a:pPr marL="457200" indent="-367030" algn="just">
              <a:lnSpc>
                <a:spcPct val="150000"/>
              </a:lnSpc>
              <a:spcAft>
                <a:spcPts val="0"/>
              </a:spcAft>
            </a:pP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SESUMBER</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11111" y="1613983"/>
            <a:ext cx="10088828" cy="646331"/>
          </a:xfrm>
          <a:prstGeom prst="rect">
            <a:avLst/>
          </a:prstGeom>
        </p:spPr>
        <p:txBody>
          <a:bodyPr wrap="square">
            <a:spAutoFit/>
          </a:bodyPr>
          <a:lstStyle/>
          <a:p>
            <a:pPr algn="just"/>
            <a:r>
              <a:rPr lang="en-US">
                <a:solidFill>
                  <a:schemeClr val="bg1"/>
                </a:solidFill>
                <a:latin typeface="Futura Md BT" panose="020B0602020204020303" pitchFamily="34" charset="0"/>
                <a:ea typeface="Calibri" panose="020F0502020204030204" pitchFamily="34" charset="0"/>
              </a:rPr>
              <a:t>Potensi sumber daya alam pada daerah penelitian yaitu sumber daya yang dimanfaatkan oleh warga sekitar berupa perkebunan, sawah dan tambang masyarakat</a:t>
            </a:r>
            <a:endParaRPr lang="en-US" i="1">
              <a:solidFill>
                <a:schemeClr val="bg1"/>
              </a:solidFill>
              <a:latin typeface="Futura Md BT" panose="020B0602020204020303"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909" y="2854054"/>
            <a:ext cx="5465168" cy="2524693"/>
          </a:xfrm>
          <a:prstGeom prst="rect">
            <a:avLst/>
          </a:prstGeom>
        </p:spPr>
      </p:pic>
      <p:sp>
        <p:nvSpPr>
          <p:cNvPr id="10" name="Rectangle 9"/>
          <p:cNvSpPr/>
          <p:nvPr/>
        </p:nvSpPr>
        <p:spPr>
          <a:xfrm>
            <a:off x="812597" y="5550183"/>
            <a:ext cx="4209570" cy="523220"/>
          </a:xfrm>
          <a:prstGeom prst="rect">
            <a:avLst/>
          </a:prstGeom>
        </p:spPr>
        <p:txBody>
          <a:bodyPr wrap="square">
            <a:spAutoFit/>
          </a:bodyPr>
          <a:lstStyle/>
          <a:p>
            <a:pPr algn="ctr"/>
            <a:r>
              <a:rPr lang="sv-SE" sz="1400" smtClean="0">
                <a:solidFill>
                  <a:schemeClr val="bg1"/>
                </a:solidFill>
                <a:latin typeface="Futura Md BT" panose="020B0602020204020303" pitchFamily="34" charset="0"/>
                <a:ea typeface="Calibri" panose="020F0502020204030204" pitchFamily="34" charset="0"/>
              </a:rPr>
              <a:t>Gambar 13. Sumber </a:t>
            </a:r>
            <a:r>
              <a:rPr lang="sv-SE" sz="1400">
                <a:solidFill>
                  <a:schemeClr val="bg1"/>
                </a:solidFill>
                <a:latin typeface="Futura Md BT" panose="020B0602020204020303" pitchFamily="34" charset="0"/>
                <a:ea typeface="Calibri" panose="020F0502020204030204" pitchFamily="34" charset="0"/>
              </a:rPr>
              <a:t>daya berupa sawah pada Lp 47</a:t>
            </a:r>
            <a:endParaRPr lang="en-US" sz="1400" i="1">
              <a:solidFill>
                <a:schemeClr val="bg1"/>
              </a:solidFill>
              <a:latin typeface="Futura Md BT" panose="020B0602020204020303" pitchFamily="34" charset="0"/>
            </a:endParaRPr>
          </a:p>
        </p:txBody>
      </p:sp>
      <p:sp>
        <p:nvSpPr>
          <p:cNvPr id="11" name="Rectangle 10"/>
          <p:cNvSpPr/>
          <p:nvPr/>
        </p:nvSpPr>
        <p:spPr>
          <a:xfrm>
            <a:off x="5703077" y="5734847"/>
            <a:ext cx="6024771" cy="307777"/>
          </a:xfrm>
          <a:prstGeom prst="rect">
            <a:avLst/>
          </a:prstGeom>
        </p:spPr>
        <p:txBody>
          <a:bodyPr wrap="square">
            <a:spAutoFit/>
          </a:bodyPr>
          <a:lstStyle/>
          <a:p>
            <a:pPr algn="ctr"/>
            <a:r>
              <a:rPr lang="sv-SE" sz="1400" smtClean="0">
                <a:solidFill>
                  <a:schemeClr val="bg1"/>
                </a:solidFill>
                <a:latin typeface="Futura Md BT" panose="020B0602020204020303" pitchFamily="34" charset="0"/>
                <a:ea typeface="Calibri" panose="020F0502020204030204" pitchFamily="34" charset="0"/>
              </a:rPr>
              <a:t>Gambar 14. Sumber </a:t>
            </a:r>
            <a:r>
              <a:rPr lang="sv-SE" sz="1400">
                <a:solidFill>
                  <a:schemeClr val="bg1"/>
                </a:solidFill>
                <a:latin typeface="Futura Md BT" panose="020B0602020204020303" pitchFamily="34" charset="0"/>
                <a:ea typeface="Calibri" panose="020F0502020204030204" pitchFamily="34" charset="0"/>
              </a:rPr>
              <a:t>daya berupa Tambang Masyarakat pada Lp </a:t>
            </a:r>
            <a:r>
              <a:rPr lang="sv-SE" sz="1400" smtClean="0">
                <a:solidFill>
                  <a:schemeClr val="bg1"/>
                </a:solidFill>
                <a:latin typeface="Futura Md BT" panose="020B0602020204020303" pitchFamily="34" charset="0"/>
                <a:ea typeface="Calibri" panose="020F0502020204030204" pitchFamily="34" charset="0"/>
              </a:rPr>
              <a:t>28 </a:t>
            </a:r>
            <a:endParaRPr lang="en-US" sz="1400" i="1">
              <a:solidFill>
                <a:schemeClr val="bg1"/>
              </a:solidFill>
              <a:latin typeface="Futura Md BT" panose="020B0602020204020303"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30461" y="2695620"/>
            <a:ext cx="5037710" cy="2841559"/>
          </a:xfrm>
          <a:prstGeom prst="rect">
            <a:avLst/>
          </a:prstGeom>
        </p:spPr>
      </p:pic>
    </p:spTree>
    <p:extLst>
      <p:ext uri="{BB962C8B-B14F-4D97-AF65-F5344CB8AC3E}">
        <p14:creationId xmlns:p14="http://schemas.microsoft.com/office/powerpoint/2010/main" val="299994689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4910" y="678941"/>
            <a:ext cx="2305150" cy="400110"/>
          </a:xfrm>
          <a:prstGeom prst="rect">
            <a:avLst/>
          </a:prstGeom>
          <a:noFill/>
        </p:spPr>
        <p:txBody>
          <a:bodyPr wrap="square" rtlCol="0">
            <a:spAutoFit/>
          </a:bodyPr>
          <a:lstStyle/>
          <a:p>
            <a:pPr algn="ctr"/>
            <a:r>
              <a:rPr lang="en-GB" sz="2000" u="sng" smtClean="0">
                <a:solidFill>
                  <a:srgbClr val="FFC000"/>
                </a:solidFill>
                <a:latin typeface="Futura Md BT" panose="020B0602020204020303" pitchFamily="34" charset="0"/>
              </a:rPr>
              <a:t>LATAR </a:t>
            </a:r>
            <a:r>
              <a:rPr lang="en-GB" sz="2000" u="sng" smtClean="0">
                <a:solidFill>
                  <a:schemeClr val="bg1"/>
                </a:solidFill>
                <a:latin typeface="Futura Md BT" panose="020B0602020204020303" pitchFamily="34" charset="0"/>
              </a:rPr>
              <a:t>BELAKANG</a:t>
            </a:r>
            <a:endParaRPr lang="en-US" sz="2000" u="sng">
              <a:solidFill>
                <a:schemeClr val="bg1"/>
              </a:solidFill>
              <a:latin typeface="Futura Md BT" panose="020B0602020204020303" pitchFamily="34" charset="0"/>
            </a:endParaRPr>
          </a:p>
        </p:txBody>
      </p:sp>
      <p:sp>
        <p:nvSpPr>
          <p:cNvPr id="5" name="TextBox 4"/>
          <p:cNvSpPr txBox="1"/>
          <p:nvPr/>
        </p:nvSpPr>
        <p:spPr>
          <a:xfrm>
            <a:off x="164894" y="1079051"/>
            <a:ext cx="5336496" cy="2031325"/>
          </a:xfrm>
          <a:prstGeom prst="rect">
            <a:avLst/>
          </a:prstGeom>
          <a:noFill/>
        </p:spPr>
        <p:txBody>
          <a:bodyPr wrap="square" rtlCol="0">
            <a:spAutoFit/>
          </a:bodyPr>
          <a:lstStyle/>
          <a:p>
            <a:pPr algn="just"/>
            <a:r>
              <a:rPr lang="en-US" smtClean="0">
                <a:solidFill>
                  <a:schemeClr val="bg1"/>
                </a:solidFill>
                <a:latin typeface="Futura Md BT" panose="020B0602020204020303" pitchFamily="34" charset="0"/>
                <a:cs typeface="Times New Roman" panose="02020603050405020304" pitchFamily="18" charset="0"/>
              </a:rPr>
              <a:t>	Daerah </a:t>
            </a:r>
            <a:r>
              <a:rPr lang="en-US">
                <a:solidFill>
                  <a:schemeClr val="bg1"/>
                </a:solidFill>
                <a:latin typeface="Futura Md BT" panose="020B0602020204020303" pitchFamily="34" charset="0"/>
                <a:cs typeface="Times New Roman" panose="02020603050405020304" pitchFamily="18" charset="0"/>
              </a:rPr>
              <a:t>penelitian berada di </a:t>
            </a:r>
            <a:r>
              <a:rPr lang="en-US" smtClean="0">
                <a:solidFill>
                  <a:schemeClr val="bg1"/>
                </a:solidFill>
                <a:latin typeface="Futura Md BT" panose="020B0602020204020303" pitchFamily="34" charset="0"/>
                <a:cs typeface="Times New Roman" panose="02020603050405020304" pitchFamily="18" charset="0"/>
              </a:rPr>
              <a:t>desa Lebaksiu Kidul </a:t>
            </a:r>
            <a:r>
              <a:rPr lang="en-US">
                <a:solidFill>
                  <a:schemeClr val="bg1"/>
                </a:solidFill>
                <a:latin typeface="Futura Md BT" panose="020B0602020204020303" pitchFamily="34" charset="0"/>
                <a:cs typeface="Times New Roman" panose="02020603050405020304" pitchFamily="18" charset="0"/>
              </a:rPr>
              <a:t>dan sekitarnya yang terletak pada Kecamatan </a:t>
            </a:r>
            <a:r>
              <a:rPr lang="en-US" smtClean="0">
                <a:solidFill>
                  <a:schemeClr val="bg1"/>
                </a:solidFill>
                <a:latin typeface="Futura Md BT" panose="020B0602020204020303" pitchFamily="34" charset="0"/>
                <a:cs typeface="Times New Roman" panose="02020603050405020304" pitchFamily="18" charset="0"/>
              </a:rPr>
              <a:t>Lebaksiu, </a:t>
            </a:r>
            <a:r>
              <a:rPr lang="en-US">
                <a:solidFill>
                  <a:schemeClr val="bg1"/>
                </a:solidFill>
                <a:latin typeface="Futura Md BT" panose="020B0602020204020303" pitchFamily="34" charset="0"/>
                <a:cs typeface="Times New Roman" panose="02020603050405020304" pitchFamily="18" charset="0"/>
              </a:rPr>
              <a:t>Kabupaten </a:t>
            </a:r>
            <a:r>
              <a:rPr lang="en-US" smtClean="0">
                <a:solidFill>
                  <a:schemeClr val="bg1"/>
                </a:solidFill>
                <a:latin typeface="Futura Md BT" panose="020B0602020204020303" pitchFamily="34" charset="0"/>
                <a:cs typeface="Times New Roman" panose="02020603050405020304" pitchFamily="18" charset="0"/>
              </a:rPr>
              <a:t>Tegal, </a:t>
            </a:r>
            <a:r>
              <a:rPr lang="en-US">
                <a:solidFill>
                  <a:schemeClr val="bg1"/>
                </a:solidFill>
                <a:latin typeface="Futura Md BT" panose="020B0602020204020303" pitchFamily="34" charset="0"/>
                <a:cs typeface="Times New Roman" panose="02020603050405020304" pitchFamily="18" charset="0"/>
              </a:rPr>
              <a:t>Provinsi Jawa Tengah yang termasuk dalam Zona </a:t>
            </a:r>
            <a:r>
              <a:rPr lang="en-US" smtClean="0">
                <a:solidFill>
                  <a:schemeClr val="bg1"/>
                </a:solidFill>
                <a:latin typeface="Futura Md BT" panose="020B0602020204020303" pitchFamily="34" charset="0"/>
                <a:cs typeface="Times New Roman" panose="02020603050405020304" pitchFamily="18" charset="0"/>
              </a:rPr>
              <a:t>Dataran Aluvial Pantai Utara Jawa (van Bemmelen, 1949). </a:t>
            </a:r>
            <a:r>
              <a:rPr lang="en-US">
                <a:solidFill>
                  <a:schemeClr val="bg1"/>
                </a:solidFill>
                <a:latin typeface="Futura Md BT" panose="020B0602020204020303" pitchFamily="34" charset="0"/>
                <a:cs typeface="Times New Roman" panose="02020603050405020304" pitchFamily="18" charset="0"/>
              </a:rPr>
              <a:t>Daerah penelitian </a:t>
            </a:r>
            <a:r>
              <a:rPr lang="en-US" smtClean="0">
                <a:solidFill>
                  <a:schemeClr val="bg1"/>
                </a:solidFill>
                <a:latin typeface="Futura Md BT" panose="020B0602020204020303" pitchFamily="34" charset="0"/>
                <a:cs typeface="Times New Roman" panose="02020603050405020304" pitchFamily="18" charset="0"/>
              </a:rPr>
              <a:t>di </a:t>
            </a:r>
            <a:r>
              <a:rPr lang="en-US">
                <a:solidFill>
                  <a:schemeClr val="bg1"/>
                </a:solidFill>
                <a:latin typeface="Futura Md BT" panose="020B0602020204020303" pitchFamily="34" charset="0"/>
                <a:cs typeface="Times New Roman" panose="02020603050405020304" pitchFamily="18" charset="0"/>
              </a:rPr>
              <a:t>petakan menggunakan konsep Litostratigrafi.</a:t>
            </a:r>
            <a:endParaRPr lang="en-US" dirty="0">
              <a:solidFill>
                <a:schemeClr val="bg1"/>
              </a:solidFill>
              <a:latin typeface="Futura Md BT" panose="020B0602020204020303" pitchFamily="34" charset="0"/>
              <a:cs typeface="Times New Roman" panose="02020603050405020304" pitchFamily="18" charset="0"/>
            </a:endParaRPr>
          </a:p>
        </p:txBody>
      </p:sp>
      <p:sp>
        <p:nvSpPr>
          <p:cNvPr id="6" name="TextBox 5"/>
          <p:cNvSpPr txBox="1"/>
          <p:nvPr/>
        </p:nvSpPr>
        <p:spPr>
          <a:xfrm>
            <a:off x="4544517" y="99865"/>
            <a:ext cx="2710956" cy="461665"/>
          </a:xfrm>
          <a:prstGeom prst="rect">
            <a:avLst/>
          </a:prstGeom>
          <a:noFill/>
        </p:spPr>
        <p:txBody>
          <a:bodyPr wrap="square" rtlCol="0">
            <a:spAutoFit/>
          </a:bodyPr>
          <a:lstStyle/>
          <a:p>
            <a:pPr algn="ctr"/>
            <a:r>
              <a:rPr lang="en-GB" sz="2400" u="sng" smtClean="0">
                <a:solidFill>
                  <a:schemeClr val="bg1"/>
                </a:solidFill>
                <a:latin typeface="Futura Md BT" panose="020B0602020204020303" pitchFamily="34" charset="0"/>
              </a:rPr>
              <a:t>PENDAHULUAN</a:t>
            </a:r>
            <a:endParaRPr lang="en-US" sz="2400" u="sng">
              <a:solidFill>
                <a:schemeClr val="bg1"/>
              </a:solidFill>
              <a:latin typeface="Futura Md BT" panose="020B0602020204020303" pitchFamily="34" charset="0"/>
            </a:endParaRPr>
          </a:p>
        </p:txBody>
      </p:sp>
      <p:sp>
        <p:nvSpPr>
          <p:cNvPr id="12" name="TextBox 11"/>
          <p:cNvSpPr txBox="1"/>
          <p:nvPr/>
        </p:nvSpPr>
        <p:spPr>
          <a:xfrm>
            <a:off x="134910" y="3798185"/>
            <a:ext cx="5338993" cy="3139321"/>
          </a:xfrm>
          <a:prstGeom prst="rect">
            <a:avLst/>
          </a:prstGeom>
          <a:noFill/>
        </p:spPr>
        <p:txBody>
          <a:bodyPr wrap="square" rtlCol="0">
            <a:spAutoFit/>
          </a:bodyPr>
          <a:lstStyle/>
          <a:p>
            <a:r>
              <a:rPr lang="en-US">
                <a:solidFill>
                  <a:schemeClr val="bg1"/>
                </a:solidFill>
                <a:latin typeface="Futura Md BT" panose="020B0602020204020303" pitchFamily="34" charset="0"/>
              </a:rPr>
              <a:t>Maksud </a:t>
            </a:r>
            <a:endParaRPr lang="en-US" smtClean="0">
              <a:solidFill>
                <a:schemeClr val="bg1"/>
              </a:solidFill>
              <a:latin typeface="Futura Md BT" panose="020B0602020204020303" pitchFamily="34" charset="0"/>
            </a:endParaRPr>
          </a:p>
          <a:p>
            <a:pPr marL="285750" indent="-285750" algn="just">
              <a:buFont typeface="Arial" panose="020B0604020202020204" pitchFamily="34" charset="0"/>
              <a:buChar char="•"/>
            </a:pPr>
            <a:r>
              <a:rPr lang="en-US">
                <a:solidFill>
                  <a:schemeClr val="bg1"/>
                </a:solidFill>
                <a:latin typeface="Futura Md BT" panose="020B0602020204020303" pitchFamily="34" charset="0"/>
              </a:rPr>
              <a:t>melakukan pemetaan rinci berdasarkan pengambilan data permukaan di lokasi penelitian dengan analisis data primer maupun data </a:t>
            </a:r>
            <a:r>
              <a:rPr lang="en-US" smtClean="0">
                <a:solidFill>
                  <a:schemeClr val="bg1"/>
                </a:solidFill>
                <a:latin typeface="Futura Md BT" panose="020B0602020204020303" pitchFamily="34" charset="0"/>
              </a:rPr>
              <a:t>sekunder</a:t>
            </a:r>
          </a:p>
          <a:p>
            <a:pPr algn="just"/>
            <a:r>
              <a:rPr lang="en-US" smtClean="0">
                <a:solidFill>
                  <a:schemeClr val="bg1"/>
                </a:solidFill>
                <a:latin typeface="Futura Md BT" panose="020B0602020204020303" pitchFamily="34" charset="0"/>
              </a:rPr>
              <a:t>Tujuan </a:t>
            </a:r>
          </a:p>
          <a:p>
            <a:pPr marL="285750" indent="-285750" algn="just">
              <a:buFont typeface="Arial" panose="020B0604020202020204" pitchFamily="34" charset="0"/>
              <a:buChar char="•"/>
            </a:pPr>
            <a:r>
              <a:rPr lang="en-US">
                <a:solidFill>
                  <a:schemeClr val="bg1"/>
                </a:solidFill>
                <a:latin typeface="Futura Md BT" panose="020B0602020204020303" pitchFamily="34" charset="0"/>
              </a:rPr>
              <a:t>mengetahui kondisi geologi pada daerah penelitian dengan melakukan penelitian langsung di lapangan maupun tidak </a:t>
            </a:r>
            <a:r>
              <a:rPr lang="en-US" smtClean="0">
                <a:solidFill>
                  <a:schemeClr val="bg1"/>
                </a:solidFill>
                <a:latin typeface="Futura Md BT" panose="020B0602020204020303" pitchFamily="34" charset="0"/>
              </a:rPr>
              <a:t>langsung yang didukung langsung dengan data laboratorium</a:t>
            </a:r>
            <a:endParaRPr lang="en-US"/>
          </a:p>
        </p:txBody>
      </p:sp>
      <p:sp>
        <p:nvSpPr>
          <p:cNvPr id="13" name="TextBox 12"/>
          <p:cNvSpPr txBox="1"/>
          <p:nvPr/>
        </p:nvSpPr>
        <p:spPr>
          <a:xfrm>
            <a:off x="0" y="3427842"/>
            <a:ext cx="3085478" cy="400110"/>
          </a:xfrm>
          <a:prstGeom prst="rect">
            <a:avLst/>
          </a:prstGeom>
          <a:noFill/>
        </p:spPr>
        <p:txBody>
          <a:bodyPr wrap="square" rtlCol="0">
            <a:spAutoFit/>
          </a:bodyPr>
          <a:lstStyle/>
          <a:p>
            <a:pPr algn="ctr"/>
            <a:r>
              <a:rPr lang="en-GB" sz="2000" u="sng" smtClean="0">
                <a:solidFill>
                  <a:srgbClr val="FFC000"/>
                </a:solidFill>
                <a:latin typeface="Futura Md BT" panose="020B0602020204020303" pitchFamily="34" charset="0"/>
              </a:rPr>
              <a:t>MAKSUD DAN </a:t>
            </a:r>
            <a:r>
              <a:rPr lang="en-GB" sz="2000" u="sng" smtClean="0">
                <a:solidFill>
                  <a:schemeClr val="bg1"/>
                </a:solidFill>
                <a:latin typeface="Futura Md BT" panose="020B0602020204020303" pitchFamily="34" charset="0"/>
              </a:rPr>
              <a:t>TUJUAN</a:t>
            </a:r>
            <a:endParaRPr lang="en-US" sz="2000" u="sng">
              <a:solidFill>
                <a:schemeClr val="bg1"/>
              </a:solidFill>
              <a:latin typeface="Futura Md BT" panose="020B0602020204020303" pitchFamily="34" charset="0"/>
            </a:endParaRPr>
          </a:p>
        </p:txBody>
      </p:sp>
      <p:sp>
        <p:nvSpPr>
          <p:cNvPr id="14" name="TextBox 13"/>
          <p:cNvSpPr txBox="1"/>
          <p:nvPr/>
        </p:nvSpPr>
        <p:spPr>
          <a:xfrm>
            <a:off x="6773060" y="678941"/>
            <a:ext cx="3085478" cy="400110"/>
          </a:xfrm>
          <a:prstGeom prst="rect">
            <a:avLst/>
          </a:prstGeom>
          <a:noFill/>
        </p:spPr>
        <p:txBody>
          <a:bodyPr wrap="square" rtlCol="0">
            <a:spAutoFit/>
          </a:bodyPr>
          <a:lstStyle/>
          <a:p>
            <a:pPr algn="ctr"/>
            <a:r>
              <a:rPr lang="en-GB" sz="2000" u="sng" smtClean="0">
                <a:solidFill>
                  <a:srgbClr val="FFC000"/>
                </a:solidFill>
                <a:latin typeface="Futura Md BT" panose="020B0602020204020303" pitchFamily="34" charset="0"/>
              </a:rPr>
              <a:t>RUMUSAN </a:t>
            </a:r>
            <a:r>
              <a:rPr lang="en-GB" sz="2000" u="sng" smtClean="0">
                <a:solidFill>
                  <a:schemeClr val="bg1"/>
                </a:solidFill>
                <a:latin typeface="Futura Md BT" panose="020B0602020204020303" pitchFamily="34" charset="0"/>
              </a:rPr>
              <a:t>MASALAH</a:t>
            </a:r>
            <a:endParaRPr lang="en-US" sz="2000" u="sng">
              <a:solidFill>
                <a:schemeClr val="bg1"/>
              </a:solidFill>
              <a:latin typeface="Futura Md BT" panose="020B0602020204020303" pitchFamily="34" charset="0"/>
            </a:endParaRPr>
          </a:p>
        </p:txBody>
      </p:sp>
      <p:sp>
        <p:nvSpPr>
          <p:cNvPr id="15" name="TextBox 14"/>
          <p:cNvSpPr txBox="1"/>
          <p:nvPr/>
        </p:nvSpPr>
        <p:spPr>
          <a:xfrm>
            <a:off x="7015396" y="1092445"/>
            <a:ext cx="4871803" cy="5632311"/>
          </a:xfrm>
          <a:prstGeom prst="rect">
            <a:avLst/>
          </a:prstGeom>
          <a:noFill/>
        </p:spPr>
        <p:txBody>
          <a:bodyPr wrap="square" rtlCol="0">
            <a:spAutoFit/>
          </a:bodyPr>
          <a:lstStyle/>
          <a:p>
            <a:pPr marL="342900" lvl="0" indent="-342900" algn="just">
              <a:buFont typeface="+mj-lt"/>
              <a:buAutoNum type="arabicPeriod"/>
            </a:pPr>
            <a:r>
              <a:rPr lang="en-US">
                <a:solidFill>
                  <a:schemeClr val="bg1"/>
                </a:solidFill>
                <a:latin typeface="Futura Md BT" panose="020B0602020204020303" pitchFamily="34" charset="0"/>
              </a:rPr>
              <a:t>Bagaimana kondisi bentang alam yang ada pada daerah penelitian dan secara morfometri serta genesa, dapat dibagi menjadi berapa satuan bentang alam?</a:t>
            </a:r>
          </a:p>
          <a:p>
            <a:pPr marL="342900" lvl="0" indent="-342900" algn="just">
              <a:buFont typeface="+mj-lt"/>
              <a:buAutoNum type="arabicPeriod"/>
            </a:pPr>
            <a:r>
              <a:rPr lang="en-US">
                <a:solidFill>
                  <a:schemeClr val="bg1"/>
                </a:solidFill>
                <a:latin typeface="Futura Md BT" panose="020B0602020204020303" pitchFamily="34" charset="0"/>
              </a:rPr>
              <a:t>Pada daerah penelitian terdapat beberapa macam variasi litologi yang dapat dikelompokan berdasarkan konsep litostratigrafi serta bagaimana hubungan dari masing-masing satuan batuan tersebut?</a:t>
            </a:r>
          </a:p>
          <a:p>
            <a:pPr marL="342900" lvl="0" indent="-342900" algn="just">
              <a:buFont typeface="+mj-lt"/>
              <a:buAutoNum type="arabicPeriod"/>
            </a:pPr>
            <a:r>
              <a:rPr lang="en-US">
                <a:solidFill>
                  <a:schemeClr val="bg1"/>
                </a:solidFill>
                <a:latin typeface="Futura Md BT" panose="020B0602020204020303" pitchFamily="34" charset="0"/>
              </a:rPr>
              <a:t>Bagaimana kontrol stuktur geologi pada daerah </a:t>
            </a:r>
            <a:r>
              <a:rPr lang="en-US" smtClean="0">
                <a:solidFill>
                  <a:schemeClr val="bg1"/>
                </a:solidFill>
                <a:latin typeface="Futura Md BT" panose="020B0602020204020303" pitchFamily="34" charset="0"/>
              </a:rPr>
              <a:t>penelitian kaitannya dengan litologi penyusun dan dalam konteks ruang dan waktu?</a:t>
            </a:r>
          </a:p>
          <a:p>
            <a:pPr marL="342900" lvl="0" indent="-342900" algn="just">
              <a:buFont typeface="+mj-lt"/>
              <a:buAutoNum type="arabicPeriod"/>
            </a:pPr>
            <a:r>
              <a:rPr lang="en-US" smtClean="0">
                <a:solidFill>
                  <a:schemeClr val="bg1"/>
                </a:solidFill>
                <a:latin typeface="Futura Md BT" panose="020B0602020204020303" pitchFamily="34" charset="0"/>
              </a:rPr>
              <a:t>Bagaimana sejarah geologi pada daerah penelitian?</a:t>
            </a:r>
          </a:p>
          <a:p>
            <a:pPr marL="342900" lvl="0" indent="-342900" algn="just">
              <a:buFont typeface="+mj-lt"/>
              <a:buAutoNum type="arabicPeriod"/>
            </a:pPr>
            <a:r>
              <a:rPr lang="en-US" smtClean="0">
                <a:solidFill>
                  <a:schemeClr val="bg1"/>
                </a:solidFill>
                <a:latin typeface="Futura Md BT" panose="020B0602020204020303" pitchFamily="34" charset="0"/>
              </a:rPr>
              <a:t>Bagaimana potensi geologi pada daerah penelitian?</a:t>
            </a:r>
          </a:p>
          <a:p>
            <a:pPr marL="342900" lvl="0" indent="-342900" algn="just">
              <a:buFont typeface="+mj-lt"/>
              <a:buAutoNum type="arabicPeriod"/>
            </a:pPr>
            <a:r>
              <a:rPr lang="en-US" smtClean="0">
                <a:solidFill>
                  <a:schemeClr val="bg1"/>
                </a:solidFill>
                <a:latin typeface="Futura Md BT" panose="020B0602020204020303" pitchFamily="34" charset="0"/>
              </a:rPr>
              <a:t>Bagaimana aktifitas tektonik pada daerah penelitian?</a:t>
            </a:r>
            <a:endParaRPr lang="en-US">
              <a:solidFill>
                <a:schemeClr val="bg1"/>
              </a:solidFill>
              <a:latin typeface="Futura Md BT" panose="020B0602020204020303" pitchFamily="34" charset="0"/>
            </a:endParaRPr>
          </a:p>
        </p:txBody>
      </p:sp>
    </p:spTree>
    <p:extLst>
      <p:ext uri="{BB962C8B-B14F-4D97-AF65-F5344CB8AC3E}">
        <p14:creationId xmlns:p14="http://schemas.microsoft.com/office/powerpoint/2010/main" val="467368730"/>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7381" y="1037207"/>
            <a:ext cx="11774563" cy="923330"/>
          </a:xfrm>
          <a:prstGeom prst="rect">
            <a:avLst/>
          </a:prstGeom>
        </p:spPr>
        <p:txBody>
          <a:bodyPr wrap="square">
            <a:spAutoFit/>
          </a:bodyPr>
          <a:lstStyle/>
          <a:p>
            <a:pPr algn="just"/>
            <a:r>
              <a:rPr lang="en-US">
                <a:solidFill>
                  <a:schemeClr val="bg1"/>
                </a:solidFill>
                <a:latin typeface="Futura Md BT" panose="020B0602020204020303" pitchFamily="34" charset="0"/>
                <a:ea typeface="Calibri" panose="020F0502020204030204" pitchFamily="34" charset="0"/>
              </a:rPr>
              <a:t>Bencana alam merupakan suatu gejala yang di sebabkan oleh alam dan manusia. Bencana alam dapat menimbulkan suatu kerugian bagi makhluk hidup di alam tersebut terutama bagi manusia. Bencana alam yang terdapat pada daerah penelitian berupa </a:t>
            </a:r>
            <a:r>
              <a:rPr lang="en-US">
                <a:solidFill>
                  <a:schemeClr val="accent2"/>
                </a:solidFill>
                <a:latin typeface="Futura Md BT" panose="020B0602020204020303" pitchFamily="34" charset="0"/>
                <a:ea typeface="Calibri" panose="020F0502020204030204" pitchFamily="34" charset="0"/>
              </a:rPr>
              <a:t>longsor yang berkembang di Desa Karanganjaya </a:t>
            </a:r>
            <a:endParaRPr lang="en-US" i="1">
              <a:solidFill>
                <a:schemeClr val="accent2"/>
              </a:solidFill>
              <a:latin typeface="Futura Md BT" panose="020B06020202040203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7234" y="2237536"/>
            <a:ext cx="2957009" cy="3938954"/>
          </a:xfrm>
          <a:prstGeom prst="rect">
            <a:avLst/>
          </a:prstGeom>
        </p:spPr>
      </p:pic>
      <p:sp>
        <p:nvSpPr>
          <p:cNvPr id="6" name="Rectangle 5"/>
          <p:cNvSpPr/>
          <p:nvPr/>
        </p:nvSpPr>
        <p:spPr>
          <a:xfrm>
            <a:off x="3615402" y="6176490"/>
            <a:ext cx="4783015" cy="523220"/>
          </a:xfrm>
          <a:prstGeom prst="rect">
            <a:avLst/>
          </a:prstGeom>
        </p:spPr>
        <p:txBody>
          <a:bodyPr wrap="square">
            <a:spAutoFit/>
          </a:bodyPr>
          <a:lstStyle/>
          <a:p>
            <a:pPr algn="ctr"/>
            <a:r>
              <a:rPr lang="sv-SE" sz="1400" smtClean="0">
                <a:solidFill>
                  <a:schemeClr val="bg1"/>
                </a:solidFill>
                <a:latin typeface="Futura Md BT" panose="020B0602020204020303" pitchFamily="34" charset="0"/>
                <a:ea typeface="Calibri" panose="020F0502020204030204" pitchFamily="34" charset="0"/>
              </a:rPr>
              <a:t>Gambar 15. Singkapan </a:t>
            </a:r>
            <a:r>
              <a:rPr lang="sv-SE" sz="1400">
                <a:solidFill>
                  <a:schemeClr val="bg1"/>
                </a:solidFill>
                <a:latin typeface="Futura Md BT" panose="020B0602020204020303" pitchFamily="34" charset="0"/>
                <a:ea typeface="Calibri" panose="020F0502020204030204" pitchFamily="34" charset="0"/>
              </a:rPr>
              <a:t>batupasir karbonatan yang berpotensi mengakibatkan longsor pada Lp 17</a:t>
            </a:r>
            <a:endParaRPr lang="en-US" sz="1400" i="1">
              <a:solidFill>
                <a:schemeClr val="bg1"/>
              </a:solidFill>
              <a:latin typeface="Futura Md BT" panose="020B0602020204020303" pitchFamily="34" charset="0"/>
            </a:endParaRPr>
          </a:p>
        </p:txBody>
      </p:sp>
      <p:sp>
        <p:nvSpPr>
          <p:cNvPr id="7" name="Rectangle 6"/>
          <p:cNvSpPr/>
          <p:nvPr/>
        </p:nvSpPr>
        <p:spPr>
          <a:xfrm>
            <a:off x="162359" y="578620"/>
            <a:ext cx="1968488" cy="458587"/>
          </a:xfrm>
          <a:prstGeom prst="rect">
            <a:avLst/>
          </a:prstGeom>
        </p:spPr>
        <p:txBody>
          <a:bodyPr wrap="none">
            <a:spAutoFit/>
          </a:bodyPr>
          <a:lstStyle/>
          <a:p>
            <a:pPr marL="457200" indent="-367030" algn="just">
              <a:lnSpc>
                <a:spcPct val="150000"/>
              </a:lnSpc>
              <a:spcAft>
                <a:spcPts val="0"/>
              </a:spcAft>
            </a:pPr>
            <a:r>
              <a:rPr lang="en-US" b="1" smtClean="0">
                <a:solidFill>
                  <a:schemeClr val="accent2"/>
                </a:solidFill>
                <a:latin typeface="Futura Md BT" panose="020B0602020204020303" pitchFamily="34" charset="0"/>
                <a:ea typeface="Calibri" panose="020F0502020204030204" pitchFamily="34" charset="0"/>
                <a:cs typeface="Times New Roman" panose="02020603050405020304" pitchFamily="18" charset="0"/>
              </a:rPr>
              <a:t>Bencana </a:t>
            </a: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Alam</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1667555"/>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28"/>
            <a:ext cx="12192000" cy="6857142"/>
          </a:xfrm>
          <a:prstGeom prst="rect">
            <a:avLst/>
          </a:prstGeom>
        </p:spPr>
      </p:pic>
    </p:spTree>
    <p:extLst>
      <p:ext uri="{BB962C8B-B14F-4D97-AF65-F5344CB8AC3E}">
        <p14:creationId xmlns:p14="http://schemas.microsoft.com/office/powerpoint/2010/main" val="2544124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3516247" y="680830"/>
            <a:ext cx="4968163" cy="5964358"/>
          </a:xfrm>
          <a:prstGeom prst="rect">
            <a:avLst/>
          </a:prstGeom>
        </p:spPr>
      </p:pic>
      <p:sp>
        <p:nvSpPr>
          <p:cNvPr id="5" name="TextBox 4"/>
          <p:cNvSpPr txBox="1"/>
          <p:nvPr/>
        </p:nvSpPr>
        <p:spPr>
          <a:xfrm>
            <a:off x="2908020"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METODE </a:t>
            </a:r>
            <a:r>
              <a:rPr lang="en-GB" sz="2400" smtClean="0">
                <a:solidFill>
                  <a:schemeClr val="bg1">
                    <a:lumMod val="85000"/>
                  </a:schemeClr>
                </a:solidFill>
                <a:latin typeface="Futura Md BT" panose="020B0602020204020303" pitchFamily="34" charset="0"/>
              </a:rPr>
              <a:t>PENELITIAN</a:t>
            </a:r>
            <a:endParaRPr lang="en-US" sz="2400">
              <a:solidFill>
                <a:srgbClr val="FFC000"/>
              </a:solidFill>
              <a:latin typeface="Futura Md BT" panose="020B0602020204020303" pitchFamily="34" charset="0"/>
            </a:endParaRPr>
          </a:p>
        </p:txBody>
      </p:sp>
    </p:spTree>
    <p:extLst>
      <p:ext uri="{BB962C8B-B14F-4D97-AF65-F5344CB8AC3E}">
        <p14:creationId xmlns:p14="http://schemas.microsoft.com/office/powerpoint/2010/main" val="345142917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69704" y="474755"/>
            <a:ext cx="7255554" cy="1200329"/>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Nilai kuantitatif dari parameter-parameter yang terkandung pada suatu daerah aliran sungai (DAS) (Gambar1) berupa perhitungan Tingkat Percabangan Sungai, Kerapatan Sungai dan Sinusitas Muka Gunung.</a:t>
            </a:r>
            <a:endParaRPr lang="en-US" i="1">
              <a:solidFill>
                <a:schemeClr val="bg1"/>
              </a:solidFill>
              <a:latin typeface="Futura Md BT" panose="020B06020202040203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760" y="168812"/>
            <a:ext cx="3893757" cy="6342207"/>
          </a:xfrm>
          <a:prstGeom prst="rect">
            <a:avLst/>
          </a:prstGeom>
        </p:spPr>
      </p:pic>
      <p:sp>
        <p:nvSpPr>
          <p:cNvPr id="11" name="Rectangle 10"/>
          <p:cNvSpPr/>
          <p:nvPr/>
        </p:nvSpPr>
        <p:spPr>
          <a:xfrm>
            <a:off x="342636" y="6488668"/>
            <a:ext cx="3932881" cy="338554"/>
          </a:xfrm>
          <a:prstGeom prst="rect">
            <a:avLst/>
          </a:prstGeom>
        </p:spPr>
        <p:txBody>
          <a:bodyPr wrap="square">
            <a:spAutoFit/>
          </a:bodyPr>
          <a:lstStyle/>
          <a:p>
            <a:pPr algn="just"/>
            <a:r>
              <a:rPr lang="en-US" sz="1600" smtClean="0">
                <a:solidFill>
                  <a:schemeClr val="bg1"/>
                </a:solidFill>
                <a:latin typeface="Futura Md BT" panose="020B0602020204020303" pitchFamily="34" charset="0"/>
                <a:ea typeface="Calibri" panose="020F0502020204030204" pitchFamily="34" charset="0"/>
              </a:rPr>
              <a:t>Gambar 1 Peta Daerah Aliran Sungai</a:t>
            </a:r>
            <a:endParaRPr lang="en-US" sz="1600" i="1">
              <a:solidFill>
                <a:schemeClr val="bg1"/>
              </a:solidFill>
              <a:latin typeface="Futura Md BT" panose="020B0602020204020303" pitchFamily="34" charset="0"/>
            </a:endParaRPr>
          </a:p>
        </p:txBody>
      </p:sp>
      <p:sp>
        <p:nvSpPr>
          <p:cNvPr id="12" name="TextBox 11"/>
          <p:cNvSpPr txBox="1"/>
          <p:nvPr/>
        </p:nvSpPr>
        <p:spPr>
          <a:xfrm>
            <a:off x="3115851" y="0"/>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PEMBAHASAN</a:t>
            </a:r>
            <a:endParaRPr lang="en-US" sz="2400">
              <a:solidFill>
                <a:srgbClr val="FFC000"/>
              </a:solidFill>
              <a:latin typeface="Futura Md BT" panose="020B0602020204020303" pitchFamily="34" charset="0"/>
            </a:endParaRPr>
          </a:p>
        </p:txBody>
      </p:sp>
      <p:sp>
        <p:nvSpPr>
          <p:cNvPr id="13" name="Rectangle 12"/>
          <p:cNvSpPr/>
          <p:nvPr/>
        </p:nvSpPr>
        <p:spPr>
          <a:xfrm>
            <a:off x="5508884" y="4517791"/>
            <a:ext cx="4915275" cy="2036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utura Md BT" panose="020B0602020204020303"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335998385"/>
              </p:ext>
            </p:extLst>
          </p:nvPr>
        </p:nvGraphicFramePr>
        <p:xfrm>
          <a:off x="5504461" y="4479292"/>
          <a:ext cx="4919698" cy="2074958"/>
        </p:xfrm>
        <a:graphic>
          <a:graphicData uri="http://schemas.openxmlformats.org/drawingml/2006/table">
            <a:tbl>
              <a:tblPr firstRow="1" firstCol="1" bandRow="1"/>
              <a:tblGrid>
                <a:gridCol w="976753"/>
                <a:gridCol w="976753"/>
                <a:gridCol w="862417"/>
                <a:gridCol w="862417"/>
                <a:gridCol w="620679"/>
                <a:gridCol w="620679"/>
              </a:tblGrid>
              <a:tr h="250208">
                <a:tc rowSpan="2">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DAS</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5">
                  <a:txBody>
                    <a:bodyPr/>
                    <a:lstStyle/>
                    <a:p>
                      <a:pPr algn="ctr">
                        <a:lnSpc>
                          <a:spcPct val="107000"/>
                        </a:lnSpc>
                        <a:spcAft>
                          <a:spcPts val="0"/>
                        </a:spcAft>
                      </a:pPr>
                      <a:r>
                        <a:rPr lang="en-US" sz="16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ORDE</a:t>
                      </a:r>
                      <a:endParaRPr lang="en-US" sz="16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3851">
                <a:tc vMerge="1">
                  <a:txBody>
                    <a:bodyPr/>
                    <a:lstStyle/>
                    <a:p>
                      <a:endParaRPr lang="en-US"/>
                    </a:p>
                  </a:txBody>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4</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93395">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Gung</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46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 - </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395">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Cacaban</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44</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3395">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Capar</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45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 - </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0</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Rectangle 14"/>
          <p:cNvSpPr/>
          <p:nvPr/>
        </p:nvSpPr>
        <p:spPr>
          <a:xfrm>
            <a:off x="5809955" y="2207438"/>
            <a:ext cx="4346917" cy="18147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282310900"/>
              </p:ext>
            </p:extLst>
          </p:nvPr>
        </p:nvGraphicFramePr>
        <p:xfrm>
          <a:off x="5809954" y="2207437"/>
          <a:ext cx="4346918" cy="1814732"/>
        </p:xfrm>
        <a:graphic>
          <a:graphicData uri="http://schemas.openxmlformats.org/drawingml/2006/table">
            <a:tbl>
              <a:tblPr firstRow="1" firstCol="1" bandRow="1"/>
              <a:tblGrid>
                <a:gridCol w="1014845"/>
                <a:gridCol w="1014845"/>
                <a:gridCol w="1112100"/>
                <a:gridCol w="1205128"/>
              </a:tblGrid>
              <a:tr h="453683">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DAS</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A (Km)</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L (Km)</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W (Km)</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53683">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Gung</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2.275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8.7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0.26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683">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Cacaban</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4.625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0.66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53683">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Capar</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6.55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20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2.62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7" name="Rectangle 16"/>
          <p:cNvSpPr/>
          <p:nvPr/>
        </p:nvSpPr>
        <p:spPr>
          <a:xfrm>
            <a:off x="5076898" y="1809598"/>
            <a:ext cx="5774824" cy="338554"/>
          </a:xfrm>
          <a:prstGeom prst="rect">
            <a:avLst/>
          </a:prstGeom>
        </p:spPr>
        <p:txBody>
          <a:bodyPr wrap="square">
            <a:spAutoFit/>
          </a:bodyPr>
          <a:lstStyle/>
          <a:p>
            <a:pPr algn="just"/>
            <a:r>
              <a:rPr lang="en-US" sz="1600" smtClean="0">
                <a:solidFill>
                  <a:schemeClr val="bg1"/>
                </a:solidFill>
                <a:latin typeface="Futura Md BT" panose="020B0602020204020303" pitchFamily="34" charset="0"/>
              </a:rPr>
              <a:t>Tabel 1. Hasil Perhitungan Luas, Lebar dan Panjang Sungai</a:t>
            </a:r>
            <a:endParaRPr lang="en-US" sz="1600" i="1">
              <a:solidFill>
                <a:schemeClr val="bg1"/>
              </a:solidFill>
              <a:latin typeface="Futura Md BT" panose="020B0602020204020303" pitchFamily="34" charset="0"/>
            </a:endParaRPr>
          </a:p>
        </p:txBody>
      </p:sp>
      <p:sp>
        <p:nvSpPr>
          <p:cNvPr id="18" name="Rectangle 17"/>
          <p:cNvSpPr/>
          <p:nvPr/>
        </p:nvSpPr>
        <p:spPr>
          <a:xfrm>
            <a:off x="6512570" y="4121489"/>
            <a:ext cx="2941686" cy="338554"/>
          </a:xfrm>
          <a:prstGeom prst="rect">
            <a:avLst/>
          </a:prstGeom>
        </p:spPr>
        <p:txBody>
          <a:bodyPr wrap="square">
            <a:spAutoFit/>
          </a:bodyPr>
          <a:lstStyle/>
          <a:p>
            <a:pPr algn="just"/>
            <a:r>
              <a:rPr lang="en-US" sz="1600" smtClean="0">
                <a:solidFill>
                  <a:schemeClr val="bg1"/>
                </a:solidFill>
                <a:latin typeface="Futura Md BT" panose="020B0602020204020303" pitchFamily="34" charset="0"/>
              </a:rPr>
              <a:t>Tabel 2. Jumlah Orde Sungai</a:t>
            </a:r>
            <a:endParaRPr lang="en-US" sz="1600" i="1">
              <a:solidFill>
                <a:schemeClr val="bg1"/>
              </a:solidFill>
              <a:latin typeface="Futura Md BT" panose="020B0602020204020303" pitchFamily="34" charset="0"/>
            </a:endParaRPr>
          </a:p>
        </p:txBody>
      </p:sp>
    </p:spTree>
    <p:extLst>
      <p:ext uri="{BB962C8B-B14F-4D97-AF65-F5344CB8AC3E}">
        <p14:creationId xmlns:p14="http://schemas.microsoft.com/office/powerpoint/2010/main" val="1019977039"/>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2707" y="759656"/>
            <a:ext cx="4220308" cy="20679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4110030345"/>
              </p:ext>
            </p:extLst>
          </p:nvPr>
        </p:nvGraphicFramePr>
        <p:xfrm>
          <a:off x="562707" y="759656"/>
          <a:ext cx="4220308" cy="2067952"/>
        </p:xfrm>
        <a:graphic>
          <a:graphicData uri="http://schemas.openxmlformats.org/drawingml/2006/table">
            <a:tbl>
              <a:tblPr firstRow="1" firstCol="1" bandRow="1"/>
              <a:tblGrid>
                <a:gridCol w="1564224"/>
                <a:gridCol w="1224289"/>
                <a:gridCol w="1431795"/>
              </a:tblGrid>
              <a:tr h="516988">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DAS</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Rb 1 / 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Rb 2 / 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516988">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Gung</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2.71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2.43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6988">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Cacaban</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2.93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6988">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Capar</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2.81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2.67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 name="Rectangle 7"/>
          <p:cNvSpPr/>
          <p:nvPr/>
        </p:nvSpPr>
        <p:spPr>
          <a:xfrm>
            <a:off x="219735" y="3021007"/>
            <a:ext cx="4281927" cy="369332"/>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Tingkat </a:t>
            </a:r>
            <a:r>
              <a:rPr lang="en-US" smtClean="0">
                <a:solidFill>
                  <a:schemeClr val="accent2"/>
                </a:solidFill>
                <a:latin typeface="Futura Md BT" panose="020B0602020204020303" pitchFamily="34" charset="0"/>
                <a:ea typeface="Calibri" panose="020F0502020204030204" pitchFamily="34" charset="0"/>
              </a:rPr>
              <a:t>Percabangan Sungai</a:t>
            </a:r>
            <a:r>
              <a:rPr lang="en-US" smtClean="0">
                <a:solidFill>
                  <a:schemeClr val="bg1"/>
                </a:solidFill>
                <a:latin typeface="Futura Md BT" panose="020B0602020204020303" pitchFamily="34" charset="0"/>
                <a:ea typeface="Calibri" panose="020F0502020204030204" pitchFamily="34" charset="0"/>
              </a:rPr>
              <a:t> Tiap DAS</a:t>
            </a:r>
            <a:endParaRPr lang="en-US" i="1">
              <a:solidFill>
                <a:schemeClr val="bg1"/>
              </a:solidFill>
              <a:latin typeface="Futura Md BT" panose="020B0602020204020303" pitchFamily="34" charset="0"/>
            </a:endParaRPr>
          </a:p>
        </p:txBody>
      </p:sp>
      <p:sp>
        <p:nvSpPr>
          <p:cNvPr id="9" name="Rectangle 8"/>
          <p:cNvSpPr/>
          <p:nvPr/>
        </p:nvSpPr>
        <p:spPr>
          <a:xfrm>
            <a:off x="219735" y="3583738"/>
            <a:ext cx="5379207" cy="1077218"/>
          </a:xfrm>
          <a:prstGeom prst="rect">
            <a:avLst/>
          </a:prstGeom>
        </p:spPr>
        <p:txBody>
          <a:bodyPr wrap="square">
            <a:spAutoFit/>
          </a:bodyPr>
          <a:lstStyle/>
          <a:p>
            <a:pPr algn="just"/>
            <a:r>
              <a:rPr lang="en-US" sz="1600" smtClean="0">
                <a:solidFill>
                  <a:schemeClr val="bg1"/>
                </a:solidFill>
                <a:latin typeface="Futura Md BT" panose="020B0602020204020303" pitchFamily="34" charset="0"/>
              </a:rPr>
              <a:t>	Berdasarkan hasil perhitungan semua DAS (Daerah Aliran Sungai) telah mengalami deformasi dengan nilai Rb 2.43 – 3 (Stahler,1964 dalam Verstappen, 1983)</a:t>
            </a:r>
            <a:endParaRPr lang="en-US" sz="1600" i="1">
              <a:solidFill>
                <a:schemeClr val="bg1"/>
              </a:solidFill>
              <a:latin typeface="Futura Md BT" panose="020B0602020204020303" pitchFamily="34" charset="0"/>
            </a:endParaRPr>
          </a:p>
        </p:txBody>
      </p:sp>
      <p:sp>
        <p:nvSpPr>
          <p:cNvPr id="10" name="TextBox 9">
            <a:extLst>
              <a:ext uri="{FF2B5EF4-FFF2-40B4-BE49-F238E27FC236}">
                <a16:creationId xmlns="" xmlns:a16="http://schemas.microsoft.com/office/drawing/2014/main" id="{51D6636E-FF59-4FD9-9516-0EEFA8AC597D}"/>
              </a:ext>
            </a:extLst>
          </p:cNvPr>
          <p:cNvSpPr txBox="1"/>
          <p:nvPr/>
        </p:nvSpPr>
        <p:spPr>
          <a:xfrm>
            <a:off x="5739618" y="2827606"/>
            <a:ext cx="5790183" cy="4201150"/>
          </a:xfrm>
          <a:prstGeom prst="rect">
            <a:avLst/>
          </a:prstGeom>
          <a:noFill/>
        </p:spPr>
        <p:txBody>
          <a:bodyPr wrap="square">
            <a:spAutoFit/>
          </a:bodyPr>
          <a:lstStyle/>
          <a:p>
            <a:pPr marL="270510" algn="just">
              <a:lnSpc>
                <a:spcPct val="150000"/>
              </a:lnSpc>
              <a:spcAft>
                <a:spcPts val="0"/>
              </a:spcAft>
            </a:pPr>
            <a:r>
              <a:rPr lang="en-US" smtClean="0">
                <a:solidFill>
                  <a:schemeClr val="bg1"/>
                </a:solidFill>
                <a:latin typeface="Futura Md BT" panose="020B0602020204020303" pitchFamily="34" charset="0"/>
                <a:ea typeface="Calibri" panose="020F0502020204030204" pitchFamily="34" charset="0"/>
              </a:rPr>
              <a:t>Kelas </a:t>
            </a:r>
            <a:r>
              <a:rPr lang="en-US" smtClean="0">
                <a:solidFill>
                  <a:schemeClr val="accent2"/>
                </a:solidFill>
                <a:latin typeface="Futura Md BT" panose="020B0602020204020303" pitchFamily="34" charset="0"/>
                <a:ea typeface="Calibri" panose="020F0502020204030204" pitchFamily="34" charset="0"/>
              </a:rPr>
              <a:t>Kerapatan Sungai</a:t>
            </a:r>
            <a:r>
              <a:rPr lang="en-US" smtClean="0">
                <a:solidFill>
                  <a:schemeClr val="bg1"/>
                </a:solidFill>
                <a:latin typeface="Futura Md BT" panose="020B0602020204020303" pitchFamily="34" charset="0"/>
                <a:ea typeface="Calibri" panose="020F0502020204030204" pitchFamily="34" charset="0"/>
              </a:rPr>
              <a:t> (Dd)</a:t>
            </a:r>
          </a:p>
          <a:p>
            <a:pPr marL="270510" algn="just">
              <a:lnSpc>
                <a:spcPct val="150000"/>
              </a:lnSpc>
              <a:spcAft>
                <a:spcPts val="0"/>
              </a:spcAft>
            </a:pPr>
            <a:r>
              <a:rPr lang="en-US" sz="1600" smtClean="0">
                <a:solidFill>
                  <a:schemeClr val="bg1"/>
                </a:solidFill>
                <a:latin typeface="Futura Md BT" panose="020B0602020204020303" pitchFamily="34" charset="0"/>
                <a:ea typeface="Calibri" panose="020F0502020204030204" pitchFamily="34" charset="0"/>
              </a:rPr>
              <a:t>	Pada </a:t>
            </a:r>
            <a:r>
              <a:rPr lang="en-US" sz="1600">
                <a:solidFill>
                  <a:schemeClr val="bg1"/>
                </a:solidFill>
                <a:latin typeface="Futura Md BT" panose="020B0602020204020303" pitchFamily="34" charset="0"/>
                <a:ea typeface="Calibri" panose="020F0502020204030204" pitchFamily="34" charset="0"/>
              </a:rPr>
              <a:t>analis tingkat kerapatan sungai dilakukan pengukuran jumlah panjang sungai termasuk anak-anak sungainya dibagi Luas DAS (km2), di dapatkan hasil </a:t>
            </a:r>
            <a:r>
              <a:rPr lang="en-US" sz="1600" smtClean="0">
                <a:solidFill>
                  <a:schemeClr val="bg1"/>
                </a:solidFill>
                <a:latin typeface="Futura Md BT" panose="020B0602020204020303" pitchFamily="34" charset="0"/>
                <a:ea typeface="Calibri" panose="020F0502020204030204" pitchFamily="34" charset="0"/>
              </a:rPr>
              <a:t>berkisar 5.31 </a:t>
            </a:r>
            <a:r>
              <a:rPr lang="en-US" sz="1600">
                <a:solidFill>
                  <a:schemeClr val="bg1"/>
                </a:solidFill>
                <a:latin typeface="Futura Md BT" panose="020B0602020204020303" pitchFamily="34" charset="0"/>
                <a:ea typeface="Calibri" panose="020F0502020204030204" pitchFamily="34" charset="0"/>
              </a:rPr>
              <a:t>sampai dengan </a:t>
            </a:r>
            <a:r>
              <a:rPr lang="en-US" sz="1600" smtClean="0">
                <a:solidFill>
                  <a:schemeClr val="bg1"/>
                </a:solidFill>
                <a:latin typeface="Futura Md BT" panose="020B0602020204020303" pitchFamily="34" charset="0"/>
                <a:ea typeface="Calibri" panose="020F0502020204030204" pitchFamily="34" charset="0"/>
              </a:rPr>
              <a:t>30.3. nilai </a:t>
            </a:r>
            <a:r>
              <a:rPr lang="en-US" sz="1600">
                <a:solidFill>
                  <a:schemeClr val="bg1"/>
                </a:solidFill>
                <a:latin typeface="Futura Md BT" panose="020B0602020204020303" pitchFamily="34" charset="0"/>
                <a:ea typeface="Calibri" panose="020F0502020204030204" pitchFamily="34" charset="0"/>
              </a:rPr>
              <a:t>kerapatan pengaliran seluruh Sub-Sub-DAS termasuk dalam kelas kerapatan </a:t>
            </a:r>
            <a:r>
              <a:rPr lang="en-US" sz="1600" smtClean="0">
                <a:solidFill>
                  <a:schemeClr val="bg1"/>
                </a:solidFill>
                <a:latin typeface="Futura Md BT" panose="020B0602020204020303" pitchFamily="34" charset="0"/>
                <a:ea typeface="Calibri" panose="020F0502020204030204" pitchFamily="34" charset="0"/>
              </a:rPr>
              <a:t>sedang hingga sangat tinggi </a:t>
            </a:r>
            <a:r>
              <a:rPr lang="en-US" sz="1600">
                <a:solidFill>
                  <a:schemeClr val="bg1"/>
                </a:solidFill>
                <a:latin typeface="Futura Md BT" panose="020B0602020204020303" pitchFamily="34" charset="0"/>
                <a:ea typeface="Calibri" panose="020F0502020204030204" pitchFamily="34" charset="0"/>
              </a:rPr>
              <a:t>yang mencirikan alur sungai melewati batuan dengan resistensi lebih lunak, sehingga sedimen yang terangkut lebih </a:t>
            </a:r>
            <a:r>
              <a:rPr lang="en-US" sz="1600" smtClean="0">
                <a:solidFill>
                  <a:schemeClr val="bg1"/>
                </a:solidFill>
                <a:latin typeface="Futura Md BT" panose="020B0602020204020303" pitchFamily="34" charset="0"/>
                <a:ea typeface="Calibri" panose="020F0502020204030204" pitchFamily="34" charset="0"/>
              </a:rPr>
              <a:t>besar (Soewarno, 1991).</a:t>
            </a:r>
            <a:endParaRPr lang="en-US" sz="1600">
              <a:solidFill>
                <a:schemeClr val="bg1"/>
              </a:solidFill>
              <a:latin typeface="Futura Md BT" panose="020B0602020204020303" pitchFamily="34" charset="0"/>
              <a:ea typeface="Calibri" panose="020F0502020204030204" pitchFamily="34" charset="0"/>
            </a:endParaRPr>
          </a:p>
          <a:p>
            <a:pPr marL="270510" algn="just">
              <a:lnSpc>
                <a:spcPct val="150000"/>
              </a:lnSpc>
              <a:spcAft>
                <a:spcPts val="0"/>
              </a:spcAft>
            </a:pPr>
            <a:endParaRPr lang="en-US" sz="1600" smtClean="0">
              <a:solidFill>
                <a:schemeClr val="bg1"/>
              </a:solidFill>
              <a:latin typeface="Futura Md BT" panose="020B0602020204020303" pitchFamily="34" charset="0"/>
              <a:ea typeface="Calibri" panose="020F0502020204030204" pitchFamily="34" charset="0"/>
            </a:endParaRPr>
          </a:p>
        </p:txBody>
      </p:sp>
      <p:sp>
        <p:nvSpPr>
          <p:cNvPr id="11" name="Rectangle 10"/>
          <p:cNvSpPr/>
          <p:nvPr/>
        </p:nvSpPr>
        <p:spPr>
          <a:xfrm>
            <a:off x="6020972" y="745588"/>
            <a:ext cx="5036233" cy="20820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3030705050"/>
              </p:ext>
            </p:extLst>
          </p:nvPr>
        </p:nvGraphicFramePr>
        <p:xfrm>
          <a:off x="6020971" y="745588"/>
          <a:ext cx="5036234" cy="2082018"/>
        </p:xfrm>
        <a:graphic>
          <a:graphicData uri="http://schemas.openxmlformats.org/drawingml/2006/table">
            <a:tbl>
              <a:tblPr firstRow="1" firstCol="1" bandRow="1"/>
              <a:tblGrid>
                <a:gridCol w="1018563"/>
                <a:gridCol w="721484"/>
                <a:gridCol w="990270"/>
                <a:gridCol w="693190"/>
                <a:gridCol w="1612727"/>
              </a:tblGrid>
              <a:tr h="525232">
                <a:tc>
                  <a:txBody>
                    <a:bodyPr/>
                    <a:lstStyle/>
                    <a:p>
                      <a:pPr algn="ctr">
                        <a:lnSpc>
                          <a:spcPct val="15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DAS</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L (Km)</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A (Km2)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Dd</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50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Kelas Kerapatan</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374714">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Gung</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69</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2.275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30.3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Sangat Tinggi</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6935">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Cacaban</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52.97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4.625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11.5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Tinggi</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5137">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Capar</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34.76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6.55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5.31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Sedang</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Rectangle 12"/>
          <p:cNvSpPr/>
          <p:nvPr/>
        </p:nvSpPr>
        <p:spPr>
          <a:xfrm>
            <a:off x="1339562" y="396980"/>
            <a:ext cx="2666597" cy="338554"/>
          </a:xfrm>
          <a:prstGeom prst="rect">
            <a:avLst/>
          </a:prstGeom>
        </p:spPr>
        <p:txBody>
          <a:bodyPr wrap="square">
            <a:spAutoFit/>
          </a:bodyPr>
          <a:lstStyle/>
          <a:p>
            <a:pPr algn="just"/>
            <a:r>
              <a:rPr lang="en-US" sz="1600" smtClean="0">
                <a:solidFill>
                  <a:schemeClr val="bg1"/>
                </a:solidFill>
                <a:latin typeface="Futura Md BT" panose="020B0602020204020303" pitchFamily="34" charset="0"/>
              </a:rPr>
              <a:t>Tabel 3. Nilai Rb Tiap DAS</a:t>
            </a:r>
            <a:endParaRPr lang="en-US" sz="1600" i="1">
              <a:solidFill>
                <a:schemeClr val="bg1"/>
              </a:solidFill>
              <a:latin typeface="Futura Md BT" panose="020B0602020204020303" pitchFamily="34" charset="0"/>
            </a:endParaRPr>
          </a:p>
        </p:txBody>
      </p:sp>
      <p:sp>
        <p:nvSpPr>
          <p:cNvPr id="14" name="Rectangle 13"/>
          <p:cNvSpPr/>
          <p:nvPr/>
        </p:nvSpPr>
        <p:spPr>
          <a:xfrm>
            <a:off x="6246055" y="396980"/>
            <a:ext cx="4543865" cy="338554"/>
          </a:xfrm>
          <a:prstGeom prst="rect">
            <a:avLst/>
          </a:prstGeom>
        </p:spPr>
        <p:txBody>
          <a:bodyPr wrap="square">
            <a:spAutoFit/>
          </a:bodyPr>
          <a:lstStyle/>
          <a:p>
            <a:pPr algn="just"/>
            <a:r>
              <a:rPr lang="en-US" sz="1600" smtClean="0">
                <a:solidFill>
                  <a:schemeClr val="bg1"/>
                </a:solidFill>
                <a:latin typeface="Futura Md BT" panose="020B0602020204020303" pitchFamily="34" charset="0"/>
              </a:rPr>
              <a:t>Tabel 4. Nilai Kerapatan Sungai (Dd) Tiap DAS</a:t>
            </a:r>
            <a:endParaRPr lang="en-US" sz="1600" i="1">
              <a:solidFill>
                <a:schemeClr val="bg1"/>
              </a:solidFill>
              <a:latin typeface="Futura Md BT" panose="020B0602020204020303" pitchFamily="34" charset="0"/>
            </a:endParaRPr>
          </a:p>
        </p:txBody>
      </p:sp>
    </p:spTree>
    <p:extLst>
      <p:ext uri="{BB962C8B-B14F-4D97-AF65-F5344CB8AC3E}">
        <p14:creationId xmlns:p14="http://schemas.microsoft.com/office/powerpoint/2010/main" val="1805656838"/>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750" y="0"/>
            <a:ext cx="4070573" cy="6584418"/>
          </a:xfrm>
          <a:prstGeom prst="rect">
            <a:avLst/>
          </a:prstGeom>
        </p:spPr>
      </p:pic>
      <p:sp>
        <p:nvSpPr>
          <p:cNvPr id="5" name="Rectangle 4"/>
          <p:cNvSpPr/>
          <p:nvPr/>
        </p:nvSpPr>
        <p:spPr>
          <a:xfrm>
            <a:off x="1367699" y="6519446"/>
            <a:ext cx="2666597" cy="338554"/>
          </a:xfrm>
          <a:prstGeom prst="rect">
            <a:avLst/>
          </a:prstGeom>
        </p:spPr>
        <p:txBody>
          <a:bodyPr wrap="square">
            <a:spAutoFit/>
          </a:bodyPr>
          <a:lstStyle/>
          <a:p>
            <a:pPr algn="just"/>
            <a:r>
              <a:rPr lang="en-US" sz="1600" smtClean="0">
                <a:solidFill>
                  <a:schemeClr val="bg1"/>
                </a:solidFill>
                <a:latin typeface="Futura Md BT" panose="020B0602020204020303" pitchFamily="34" charset="0"/>
              </a:rPr>
              <a:t>Gambar 2. Peta Smf</a:t>
            </a:r>
            <a:endParaRPr lang="en-US" sz="1600" i="1">
              <a:solidFill>
                <a:schemeClr val="bg1"/>
              </a:solidFill>
              <a:latin typeface="Futura Md BT" panose="020B0602020204020303" pitchFamily="34" charset="0"/>
            </a:endParaRPr>
          </a:p>
        </p:txBody>
      </p:sp>
      <p:sp>
        <p:nvSpPr>
          <p:cNvPr id="7" name="Rectangle 6"/>
          <p:cNvSpPr/>
          <p:nvPr/>
        </p:nvSpPr>
        <p:spPr>
          <a:xfrm>
            <a:off x="6438313" y="389109"/>
            <a:ext cx="3254328" cy="33669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333457841"/>
              </p:ext>
            </p:extLst>
          </p:nvPr>
        </p:nvGraphicFramePr>
        <p:xfrm>
          <a:off x="6438313" y="389108"/>
          <a:ext cx="3254328" cy="3366966"/>
        </p:xfrm>
        <a:graphic>
          <a:graphicData uri="http://schemas.openxmlformats.org/drawingml/2006/table">
            <a:tbl>
              <a:tblPr firstRow="1" firstCol="1" bandRow="1"/>
              <a:tblGrid>
                <a:gridCol w="813582"/>
                <a:gridCol w="813582"/>
                <a:gridCol w="813582"/>
                <a:gridCol w="813582"/>
              </a:tblGrid>
              <a:tr h="42396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No</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Lmf</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Ls</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Smf</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r h="42396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1.77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1.31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1.35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6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1.75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1.46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6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2.4</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2.12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smtClean="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6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4</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3.28</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2.56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1.28</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6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3.73</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2.85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1.31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396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6</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3.8</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2.31</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1.65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9232">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7</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2.65</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1.54</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1400">
                          <a:solidFill>
                            <a:srgbClr val="000000"/>
                          </a:solidFill>
                          <a:effectLst/>
                          <a:latin typeface="Futura Md BT" panose="020B0602020204020303" pitchFamily="34" charset="0"/>
                          <a:ea typeface="Times New Roman" panose="02020603050405020304" pitchFamily="18" charset="0"/>
                          <a:cs typeface="Times New Roman" panose="02020603050405020304" pitchFamily="18" charset="0"/>
                        </a:rPr>
                        <a:t>1.72</a:t>
                      </a:r>
                      <a:endParaRPr lang="en-US" sz="1400">
                        <a:effectLst/>
                        <a:latin typeface="Futura Md BT" panose="020B0602020204020303"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extBox 8">
            <a:extLst>
              <a:ext uri="{FF2B5EF4-FFF2-40B4-BE49-F238E27FC236}">
                <a16:creationId xmlns="" xmlns:a16="http://schemas.microsoft.com/office/drawing/2014/main" id="{51D6636E-FF59-4FD9-9516-0EEFA8AC597D}"/>
              </a:ext>
            </a:extLst>
          </p:cNvPr>
          <p:cNvSpPr txBox="1"/>
          <p:nvPr/>
        </p:nvSpPr>
        <p:spPr>
          <a:xfrm>
            <a:off x="4811151" y="3860595"/>
            <a:ext cx="7090117" cy="2723823"/>
          </a:xfrm>
          <a:prstGeom prst="rect">
            <a:avLst/>
          </a:prstGeom>
          <a:noFill/>
        </p:spPr>
        <p:txBody>
          <a:bodyPr wrap="square">
            <a:spAutoFit/>
          </a:bodyPr>
          <a:lstStyle/>
          <a:p>
            <a:pPr marL="270510" algn="just">
              <a:lnSpc>
                <a:spcPct val="150000"/>
              </a:lnSpc>
              <a:spcAft>
                <a:spcPts val="0"/>
              </a:spcAft>
            </a:pPr>
            <a:r>
              <a:rPr lang="en-US" smtClean="0">
                <a:solidFill>
                  <a:schemeClr val="bg1"/>
                </a:solidFill>
                <a:latin typeface="Futura Md BT" panose="020B0602020204020303" pitchFamily="34" charset="0"/>
                <a:ea typeface="Calibri" panose="020F0502020204030204" pitchFamily="34" charset="0"/>
              </a:rPr>
              <a:t>Sinusitas </a:t>
            </a:r>
            <a:r>
              <a:rPr lang="en-US" smtClean="0">
                <a:solidFill>
                  <a:schemeClr val="accent2"/>
                </a:solidFill>
                <a:latin typeface="Futura Md BT" panose="020B0602020204020303" pitchFamily="34" charset="0"/>
                <a:ea typeface="Calibri" panose="020F0502020204030204" pitchFamily="34" charset="0"/>
              </a:rPr>
              <a:t>Muka Pegunungan</a:t>
            </a:r>
            <a:r>
              <a:rPr lang="en-US" smtClean="0">
                <a:solidFill>
                  <a:schemeClr val="bg1"/>
                </a:solidFill>
                <a:latin typeface="Futura Md BT" panose="020B0602020204020303" pitchFamily="34" charset="0"/>
                <a:ea typeface="Calibri" panose="020F0502020204030204" pitchFamily="34" charset="0"/>
              </a:rPr>
              <a:t> (Smf)</a:t>
            </a:r>
          </a:p>
          <a:p>
            <a:pPr marL="270510" algn="just">
              <a:lnSpc>
                <a:spcPct val="150000"/>
              </a:lnSpc>
              <a:spcAft>
                <a:spcPts val="0"/>
              </a:spcAft>
            </a:pPr>
            <a:r>
              <a:rPr lang="en-US" sz="1600" smtClean="0">
                <a:solidFill>
                  <a:schemeClr val="bg1"/>
                </a:solidFill>
                <a:latin typeface="Futura Md BT" panose="020B0602020204020303" pitchFamily="34" charset="0"/>
                <a:ea typeface="Calibri" panose="020F0502020204030204" pitchFamily="34" charset="0"/>
              </a:rPr>
              <a:t>	Pada </a:t>
            </a:r>
            <a:r>
              <a:rPr lang="en-US" sz="1600">
                <a:solidFill>
                  <a:schemeClr val="bg1"/>
                </a:solidFill>
                <a:latin typeface="Futura Md BT" panose="020B0602020204020303" pitchFamily="34" charset="0"/>
                <a:ea typeface="Calibri" panose="020F0502020204030204" pitchFamily="34" charset="0"/>
              </a:rPr>
              <a:t>analisis ini dilakukan penarikan Panjang lekukan muka pegunungan pada bagian bawah (Lmf) dan di bagi dengan Jarak lurus muka pegunungan (Ls), dalam proses ini </a:t>
            </a:r>
            <a:r>
              <a:rPr lang="en-US" sz="1600" smtClean="0">
                <a:solidFill>
                  <a:schemeClr val="bg1"/>
                </a:solidFill>
                <a:latin typeface="Futura Md BT" panose="020B0602020204020303" pitchFamily="34" charset="0"/>
                <a:ea typeface="Calibri" panose="020F0502020204030204" pitchFamily="34" charset="0"/>
              </a:rPr>
              <a:t>dilakukan tujuh </a:t>
            </a:r>
            <a:r>
              <a:rPr lang="en-US" sz="1600">
                <a:solidFill>
                  <a:schemeClr val="bg1"/>
                </a:solidFill>
                <a:latin typeface="Futura Md BT" panose="020B0602020204020303" pitchFamily="34" charset="0"/>
                <a:ea typeface="Calibri" panose="020F0502020204030204" pitchFamily="34" charset="0"/>
              </a:rPr>
              <a:t>penarikan muka gunung dengan nilai </a:t>
            </a:r>
            <a:r>
              <a:rPr lang="en-US" sz="1600" smtClean="0">
                <a:solidFill>
                  <a:schemeClr val="bg1"/>
                </a:solidFill>
                <a:latin typeface="Futura Md BT" panose="020B0602020204020303" pitchFamily="34" charset="0"/>
                <a:ea typeface="Calibri" panose="020F0502020204030204" pitchFamily="34" charset="0"/>
              </a:rPr>
              <a:t>1,3 </a:t>
            </a:r>
            <a:r>
              <a:rPr lang="en-US" sz="1600">
                <a:solidFill>
                  <a:schemeClr val="bg1"/>
                </a:solidFill>
                <a:latin typeface="Futura Md BT" panose="020B0602020204020303" pitchFamily="34" charset="0"/>
                <a:ea typeface="Calibri" panose="020F0502020204030204" pitchFamily="34" charset="0"/>
              </a:rPr>
              <a:t>sampai </a:t>
            </a:r>
            <a:r>
              <a:rPr lang="en-US" sz="1600" smtClean="0">
                <a:solidFill>
                  <a:schemeClr val="bg1"/>
                </a:solidFill>
                <a:latin typeface="Futura Md BT" panose="020B0602020204020303" pitchFamily="34" charset="0"/>
                <a:ea typeface="Calibri" panose="020F0502020204030204" pitchFamily="34" charset="0"/>
              </a:rPr>
              <a:t>1,72 </a:t>
            </a:r>
            <a:r>
              <a:rPr lang="en-US" sz="1600">
                <a:solidFill>
                  <a:schemeClr val="bg1"/>
                </a:solidFill>
                <a:latin typeface="Futura Md BT" panose="020B0602020204020303" pitchFamily="34" charset="0"/>
                <a:ea typeface="Calibri" panose="020F0502020204030204" pitchFamily="34" charset="0"/>
              </a:rPr>
              <a:t>daerah tersebut di interpretasikan  dengan tingkat aktivitas tektonik yang aktif (Bull dan McFadden (1997).</a:t>
            </a:r>
          </a:p>
        </p:txBody>
      </p:sp>
    </p:spTree>
    <p:extLst>
      <p:ext uri="{BB962C8B-B14F-4D97-AF65-F5344CB8AC3E}">
        <p14:creationId xmlns:p14="http://schemas.microsoft.com/office/powerpoint/2010/main" val="1338022795"/>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13405" y="196946"/>
            <a:ext cx="5484502" cy="6226629"/>
          </a:xfrm>
          <a:prstGeom prst="rect">
            <a:avLst/>
          </a:prstGeom>
        </p:spPr>
      </p:pic>
      <p:sp>
        <p:nvSpPr>
          <p:cNvPr id="5" name="Rectangle 4"/>
          <p:cNvSpPr/>
          <p:nvPr/>
        </p:nvSpPr>
        <p:spPr>
          <a:xfrm>
            <a:off x="2194561" y="6423575"/>
            <a:ext cx="9045526" cy="338554"/>
          </a:xfrm>
          <a:prstGeom prst="rect">
            <a:avLst/>
          </a:prstGeom>
        </p:spPr>
        <p:txBody>
          <a:bodyPr wrap="square">
            <a:spAutoFit/>
          </a:bodyPr>
          <a:lstStyle/>
          <a:p>
            <a:pPr algn="just"/>
            <a:r>
              <a:rPr lang="en-US" sz="1600" smtClean="0">
                <a:solidFill>
                  <a:schemeClr val="bg1"/>
                </a:solidFill>
                <a:latin typeface="Futura Md BT" panose="020B0602020204020303" pitchFamily="34" charset="0"/>
              </a:rPr>
              <a:t>Gambar 3. </a:t>
            </a:r>
            <a:r>
              <a:rPr lang="en-US" sz="1600">
                <a:solidFill>
                  <a:schemeClr val="bg1"/>
                </a:solidFill>
                <a:latin typeface="Futura Md BT" panose="020B0602020204020303" pitchFamily="34" charset="0"/>
              </a:rPr>
              <a:t>Kenampakan muka pegunungan yang terbiku-biku dengan arah foto N 175° E</a:t>
            </a:r>
            <a:endParaRPr lang="en-US" sz="1600" i="1">
              <a:solidFill>
                <a:schemeClr val="bg1"/>
              </a:solidFill>
              <a:latin typeface="Futura Md BT" panose="020B0602020204020303" pitchFamily="34" charset="0"/>
            </a:endParaRPr>
          </a:p>
        </p:txBody>
      </p:sp>
    </p:spTree>
    <p:extLst>
      <p:ext uri="{BB962C8B-B14F-4D97-AF65-F5344CB8AC3E}">
        <p14:creationId xmlns:p14="http://schemas.microsoft.com/office/powerpoint/2010/main" val="312688109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6608" y="815928"/>
            <a:ext cx="11830930" cy="4801314"/>
          </a:xfrm>
          <a:prstGeom prst="rect">
            <a:avLst/>
          </a:prstGeom>
          <a:noFill/>
        </p:spPr>
        <p:txBody>
          <a:bodyPr wrap="square" rtlCol="0">
            <a:spAutoFit/>
          </a:bodyPr>
          <a:lstStyle/>
          <a:p>
            <a:pPr marL="285750" indent="-285750" algn="just">
              <a:buFont typeface="Arial" panose="020B0604020202020204" pitchFamily="34" charset="0"/>
              <a:buChar char="•"/>
            </a:pPr>
            <a:r>
              <a:rPr lang="en-US">
                <a:solidFill>
                  <a:schemeClr val="bg1"/>
                </a:solidFill>
                <a:latin typeface="Futura Md BT" panose="020B0602020204020303" pitchFamily="34" charset="0"/>
              </a:rPr>
              <a:t>Kondisi geologi daerah penelitian memiliki bentuk relief landai sampai perbukitan tersayat kuat, yang terbagi </a:t>
            </a:r>
            <a:r>
              <a:rPr lang="en-US" smtClean="0">
                <a:solidFill>
                  <a:schemeClr val="bg1"/>
                </a:solidFill>
                <a:latin typeface="Futura Md BT" panose="020B0602020204020303" pitchFamily="34" charset="0"/>
              </a:rPr>
              <a:t>menjadi 3 </a:t>
            </a:r>
            <a:r>
              <a:rPr lang="en-US">
                <a:solidFill>
                  <a:schemeClr val="bg1"/>
                </a:solidFill>
                <a:latin typeface="Futura Md BT" panose="020B0602020204020303" pitchFamily="34" charset="0"/>
              </a:rPr>
              <a:t>satuan geomorfologi, yaitu Satuan geomorfologi </a:t>
            </a:r>
            <a:r>
              <a:rPr lang="en-US" smtClean="0">
                <a:solidFill>
                  <a:schemeClr val="accent2"/>
                </a:solidFill>
                <a:latin typeface="Futura Md BT" panose="020B0602020204020303" pitchFamily="34" charset="0"/>
              </a:rPr>
              <a:t>Perbukitan Struktural </a:t>
            </a:r>
            <a:r>
              <a:rPr lang="en-US" smtClean="0">
                <a:solidFill>
                  <a:schemeClr val="bg1"/>
                </a:solidFill>
                <a:latin typeface="Futura Md BT" panose="020B0602020204020303" pitchFamily="34" charset="0"/>
              </a:rPr>
              <a:t>(S2</a:t>
            </a:r>
            <a:r>
              <a:rPr lang="en-US">
                <a:solidFill>
                  <a:schemeClr val="bg1"/>
                </a:solidFill>
                <a:latin typeface="Futura Md BT" panose="020B0602020204020303" pitchFamily="34" charset="0"/>
              </a:rPr>
              <a:t>), </a:t>
            </a:r>
            <a:r>
              <a:rPr lang="en-US" smtClean="0">
                <a:solidFill>
                  <a:schemeClr val="bg1"/>
                </a:solidFill>
                <a:latin typeface="Futura Md BT" panose="020B0602020204020303" pitchFamily="34" charset="0"/>
              </a:rPr>
              <a:t>Satuan geomorfologi </a:t>
            </a:r>
            <a:r>
              <a:rPr lang="en-US" smtClean="0">
                <a:solidFill>
                  <a:schemeClr val="accent2"/>
                </a:solidFill>
                <a:latin typeface="Futura Md BT" panose="020B0602020204020303" pitchFamily="34" charset="0"/>
              </a:rPr>
              <a:t>Bergelombang Lemah-Kuat </a:t>
            </a:r>
            <a:r>
              <a:rPr lang="en-US" smtClean="0">
                <a:solidFill>
                  <a:schemeClr val="bg1"/>
                </a:solidFill>
                <a:latin typeface="Futura Md BT" panose="020B0602020204020303" pitchFamily="34" charset="0"/>
              </a:rPr>
              <a:t>(D2), dan </a:t>
            </a:r>
            <a:r>
              <a:rPr lang="en-US" i="1" smtClean="0">
                <a:solidFill>
                  <a:schemeClr val="accent2"/>
                </a:solidFill>
                <a:latin typeface="Futura Md BT" panose="020B0602020204020303" pitchFamily="34" charset="0"/>
              </a:rPr>
              <a:t>Rivers beds </a:t>
            </a:r>
            <a:r>
              <a:rPr lang="en-US" smtClean="0">
                <a:solidFill>
                  <a:schemeClr val="bg1"/>
                </a:solidFill>
                <a:latin typeface="Futura Md BT" panose="020B0602020204020303" pitchFamily="34" charset="0"/>
              </a:rPr>
              <a:t>(F1). </a:t>
            </a:r>
            <a:r>
              <a:rPr lang="en-US">
                <a:solidFill>
                  <a:schemeClr val="bg1"/>
                </a:solidFill>
                <a:latin typeface="Futura Md BT" panose="020B0602020204020303" pitchFamily="34" charset="0"/>
              </a:rPr>
              <a:t>Pola pengaliran pada daerah penelitian terbagi menjadi </a:t>
            </a:r>
            <a:r>
              <a:rPr lang="en-US" smtClean="0">
                <a:solidFill>
                  <a:schemeClr val="bg1"/>
                </a:solidFill>
                <a:latin typeface="Futura Md BT" panose="020B0602020204020303" pitchFamily="34" charset="0"/>
              </a:rPr>
              <a:t>1 </a:t>
            </a:r>
            <a:r>
              <a:rPr lang="en-US">
                <a:solidFill>
                  <a:schemeClr val="bg1"/>
                </a:solidFill>
                <a:latin typeface="Futura Md BT" panose="020B0602020204020303" pitchFamily="34" charset="0"/>
              </a:rPr>
              <a:t>jenis pola aliran dasar dan 1 jenis pola aliran ubahan, yaitu </a:t>
            </a:r>
            <a:r>
              <a:rPr lang="en-US" smtClean="0">
                <a:solidFill>
                  <a:schemeClr val="accent2"/>
                </a:solidFill>
                <a:latin typeface="Futura Md BT" panose="020B0602020204020303" pitchFamily="34" charset="0"/>
              </a:rPr>
              <a:t>pararel</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dan </a:t>
            </a:r>
            <a:r>
              <a:rPr lang="en-US">
                <a:solidFill>
                  <a:schemeClr val="accent2"/>
                </a:solidFill>
                <a:latin typeface="Futura Md BT" panose="020B0602020204020303" pitchFamily="34" charset="0"/>
              </a:rPr>
              <a:t>subdendritik</a:t>
            </a:r>
            <a:r>
              <a:rPr lang="en-US">
                <a:solidFill>
                  <a:schemeClr val="bg1"/>
                </a:solidFill>
                <a:latin typeface="Futura Md BT" panose="020B0602020204020303" pitchFamily="34" charset="0"/>
              </a:rPr>
              <a:t>.</a:t>
            </a:r>
          </a:p>
          <a:p>
            <a:pPr marL="285750" indent="-285750" algn="just">
              <a:buFont typeface="Arial" panose="020B0604020202020204" pitchFamily="34" charset="0"/>
              <a:buChar char="•"/>
            </a:pPr>
            <a:r>
              <a:rPr lang="en-US">
                <a:solidFill>
                  <a:schemeClr val="bg1"/>
                </a:solidFill>
                <a:latin typeface="Futura Md BT" panose="020B0602020204020303" pitchFamily="34" charset="0"/>
              </a:rPr>
              <a:t>Secara </a:t>
            </a:r>
            <a:r>
              <a:rPr lang="en-US" smtClean="0">
                <a:solidFill>
                  <a:schemeClr val="bg1"/>
                </a:solidFill>
                <a:latin typeface="Futura Md BT" panose="020B0602020204020303" pitchFamily="34" charset="0"/>
              </a:rPr>
              <a:t>litostratigrafi</a:t>
            </a:r>
            <a:r>
              <a:rPr lang="en-US">
                <a:solidFill>
                  <a:schemeClr val="bg1"/>
                </a:solidFill>
                <a:latin typeface="Futura Md BT" panose="020B0602020204020303" pitchFamily="34" charset="0"/>
              </a:rPr>
              <a:t>, daerah penelitian tersusun 4</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satuan dari tua ke muda yaitu satuan batupasir karbonatan </a:t>
            </a:r>
            <a:r>
              <a:rPr lang="en-US" smtClean="0">
                <a:solidFill>
                  <a:schemeClr val="bg1"/>
                </a:solidFill>
                <a:latin typeface="Futura Md BT" panose="020B0602020204020303" pitchFamily="34" charset="0"/>
              </a:rPr>
              <a:t>Rambatan, </a:t>
            </a:r>
            <a:r>
              <a:rPr lang="en-US">
                <a:solidFill>
                  <a:schemeClr val="bg1"/>
                </a:solidFill>
                <a:latin typeface="Futura Md BT" panose="020B0602020204020303" pitchFamily="34" charset="0"/>
              </a:rPr>
              <a:t>satuan </a:t>
            </a:r>
            <a:r>
              <a:rPr lang="en-US" smtClean="0">
                <a:solidFill>
                  <a:schemeClr val="bg1"/>
                </a:solidFill>
                <a:latin typeface="Futura Md BT" panose="020B0602020204020303" pitchFamily="34" charset="0"/>
              </a:rPr>
              <a:t>batulempung karbonatan Halang, satuan </a:t>
            </a:r>
            <a:r>
              <a:rPr lang="en-US">
                <a:solidFill>
                  <a:schemeClr val="bg1"/>
                </a:solidFill>
                <a:latin typeface="Futura Md BT" panose="020B0602020204020303" pitchFamily="34" charset="0"/>
              </a:rPr>
              <a:t>breksi andesit </a:t>
            </a:r>
            <a:r>
              <a:rPr lang="en-US" smtClean="0">
                <a:solidFill>
                  <a:schemeClr val="bg1"/>
                </a:solidFill>
                <a:latin typeface="Futura Md BT" panose="020B0602020204020303" pitchFamily="34" charset="0"/>
              </a:rPr>
              <a:t>Slamet, satuan </a:t>
            </a:r>
            <a:r>
              <a:rPr lang="en-US">
                <a:solidFill>
                  <a:schemeClr val="bg1"/>
                </a:solidFill>
                <a:latin typeface="Futura Md BT" panose="020B0602020204020303" pitchFamily="34" charset="0"/>
              </a:rPr>
              <a:t>endapan </a:t>
            </a:r>
            <a:r>
              <a:rPr lang="en-US" smtClean="0">
                <a:solidFill>
                  <a:schemeClr val="bg1"/>
                </a:solidFill>
                <a:latin typeface="Futura Md BT" panose="020B0602020204020303" pitchFamily="34" charset="0"/>
              </a:rPr>
              <a:t>pasir-kerakal. </a:t>
            </a:r>
            <a:endParaRPr lang="en-US">
              <a:solidFill>
                <a:schemeClr val="bg1"/>
              </a:solidFill>
              <a:latin typeface="Futura Md BT" panose="020B0602020204020303" pitchFamily="34" charset="0"/>
            </a:endParaRPr>
          </a:p>
          <a:p>
            <a:pPr marL="285750" indent="-285750" algn="just">
              <a:buFont typeface="Arial" panose="020B0604020202020204" pitchFamily="34" charset="0"/>
              <a:buChar char="•"/>
            </a:pPr>
            <a:r>
              <a:rPr lang="en-US">
                <a:solidFill>
                  <a:schemeClr val="bg1"/>
                </a:solidFill>
                <a:latin typeface="Futura Md BT" panose="020B0602020204020303" pitchFamily="34" charset="0"/>
              </a:rPr>
              <a:t>Keterdapatan struktur geologi pada daerah penelitian, berupa lipatan </a:t>
            </a:r>
            <a:r>
              <a:rPr lang="en-US" i="1">
                <a:solidFill>
                  <a:schemeClr val="accent2"/>
                </a:solidFill>
                <a:latin typeface="Futura Md BT" panose="020B0602020204020303" pitchFamily="34" charset="0"/>
              </a:rPr>
              <a:t>Open Steeply Inclined Gently Plunging Fold, Tight Recumbent Gently Plungging Fold, Thigt Gently Inclined Moderately Plunging </a:t>
            </a:r>
            <a:r>
              <a:rPr lang="en-US" i="1" smtClean="0">
                <a:solidFill>
                  <a:schemeClr val="accent2"/>
                </a:solidFill>
                <a:latin typeface="Futura Md BT" panose="020B0602020204020303" pitchFamily="34" charset="0"/>
              </a:rPr>
              <a:t>Fold </a:t>
            </a:r>
            <a:r>
              <a:rPr lang="en-US">
                <a:solidFill>
                  <a:schemeClr val="bg1"/>
                </a:solidFill>
                <a:latin typeface="Futura Md BT" panose="020B0602020204020303" pitchFamily="34" charset="0"/>
              </a:rPr>
              <a:t>, dan sesar mendatar </a:t>
            </a:r>
            <a:r>
              <a:rPr lang="en-US" i="1" smtClean="0">
                <a:solidFill>
                  <a:schemeClr val="accent2"/>
                </a:solidFill>
                <a:latin typeface="Futura Md BT" panose="020B0602020204020303" pitchFamily="34" charset="0"/>
              </a:rPr>
              <a:t>Left </a:t>
            </a:r>
            <a:r>
              <a:rPr lang="en-US" i="1">
                <a:solidFill>
                  <a:schemeClr val="accent2"/>
                </a:solidFill>
                <a:latin typeface="Futura Md BT" panose="020B0602020204020303" pitchFamily="34" charset="0"/>
              </a:rPr>
              <a:t>Slip Fault</a:t>
            </a:r>
            <a:r>
              <a:rPr lang="en-US">
                <a:solidFill>
                  <a:schemeClr val="bg1"/>
                </a:solidFill>
                <a:latin typeface="Futura Md BT" panose="020B0602020204020303" pitchFamily="34" charset="0"/>
              </a:rPr>
              <a:t>. 	</a:t>
            </a:r>
          </a:p>
          <a:p>
            <a:pPr marL="285750" indent="-285750" algn="just">
              <a:buFont typeface="Arial" panose="020B0604020202020204" pitchFamily="34" charset="0"/>
              <a:buChar char="•"/>
            </a:pPr>
            <a:r>
              <a:rPr lang="en-US">
                <a:solidFill>
                  <a:schemeClr val="bg1"/>
                </a:solidFill>
                <a:latin typeface="Futura Md BT" panose="020B0602020204020303" pitchFamily="34" charset="0"/>
              </a:rPr>
              <a:t>Dari ketiga aspek di dapatkan nilai nisbah percabangan (Rb) berkisar </a:t>
            </a:r>
            <a:r>
              <a:rPr lang="en-US" smtClean="0">
                <a:solidFill>
                  <a:schemeClr val="accent2"/>
                </a:solidFill>
                <a:latin typeface="Futura Md BT" panose="020B0602020204020303" pitchFamily="34" charset="0"/>
              </a:rPr>
              <a:t>2,43</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sampai </a:t>
            </a:r>
            <a:r>
              <a:rPr lang="en-US" smtClean="0">
                <a:solidFill>
                  <a:schemeClr val="accent2"/>
                </a:solidFill>
                <a:latin typeface="Futura Md BT" panose="020B0602020204020303" pitchFamily="34" charset="0"/>
              </a:rPr>
              <a:t>3</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yang berarti daerah tersebut sudah mengalami </a:t>
            </a:r>
            <a:r>
              <a:rPr lang="en-US" smtClean="0">
                <a:solidFill>
                  <a:schemeClr val="accent2"/>
                </a:solidFill>
                <a:latin typeface="Futura Md BT" panose="020B0602020204020303" pitchFamily="34" charset="0"/>
              </a:rPr>
              <a:t>deformasi</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Berdasarkan data Dd (kerapatan sungai) berkisar </a:t>
            </a:r>
            <a:r>
              <a:rPr lang="en-US">
                <a:solidFill>
                  <a:schemeClr val="accent2"/>
                </a:solidFill>
                <a:latin typeface="Futura Md BT" panose="020B0602020204020303" pitchFamily="34" charset="0"/>
                <a:ea typeface="Calibri" panose="020F0502020204030204" pitchFamily="34" charset="0"/>
              </a:rPr>
              <a:t>5.31</a:t>
            </a:r>
            <a:r>
              <a:rPr lang="en-US">
                <a:solidFill>
                  <a:schemeClr val="bg1"/>
                </a:solidFill>
                <a:latin typeface="Futura Md BT" panose="020B0602020204020303" pitchFamily="34" charset="0"/>
                <a:ea typeface="Calibri" panose="020F0502020204030204" pitchFamily="34" charset="0"/>
              </a:rPr>
              <a:t> sampai dengan </a:t>
            </a:r>
            <a:r>
              <a:rPr lang="en-US">
                <a:solidFill>
                  <a:schemeClr val="accent2"/>
                </a:solidFill>
                <a:latin typeface="Futura Md BT" panose="020B0602020204020303" pitchFamily="34" charset="0"/>
                <a:ea typeface="Calibri" panose="020F0502020204030204" pitchFamily="34" charset="0"/>
              </a:rPr>
              <a:t>30.3</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yang berarti nilai kerapatan pengaliran seluruh Sub-Sub-DAS termasuk dalam </a:t>
            </a:r>
            <a:r>
              <a:rPr lang="en-US">
                <a:solidFill>
                  <a:schemeClr val="accent2"/>
                </a:solidFill>
                <a:latin typeface="Futura Md BT" panose="020B0602020204020303" pitchFamily="34" charset="0"/>
              </a:rPr>
              <a:t>kelas kerapatan </a:t>
            </a:r>
            <a:r>
              <a:rPr lang="en-US" smtClean="0">
                <a:solidFill>
                  <a:schemeClr val="accent2"/>
                </a:solidFill>
                <a:latin typeface="Futura Md BT" panose="020B0602020204020303" pitchFamily="34" charset="0"/>
              </a:rPr>
              <a:t>sedang hingga sangat tinggi </a:t>
            </a:r>
            <a:r>
              <a:rPr lang="en-US">
                <a:solidFill>
                  <a:schemeClr val="bg1"/>
                </a:solidFill>
                <a:latin typeface="Futura Md BT" panose="020B0602020204020303" pitchFamily="34" charset="0"/>
              </a:rPr>
              <a:t>yang mencirikan alur sungai melewati batuan dengan resistensi lebih lunak, sehingga sedimen yang terangkut lebih besar </a:t>
            </a:r>
            <a:r>
              <a:rPr lang="en-US" smtClean="0">
                <a:solidFill>
                  <a:schemeClr val="bg1"/>
                </a:solidFill>
                <a:latin typeface="Futura Md BT" panose="020B0602020204020303" pitchFamily="34" charset="0"/>
              </a:rPr>
              <a:t>dan </a:t>
            </a:r>
            <a:r>
              <a:rPr lang="en-US">
                <a:solidFill>
                  <a:schemeClr val="bg1"/>
                </a:solidFill>
                <a:latin typeface="Futura Md BT" panose="020B0602020204020303" pitchFamily="34" charset="0"/>
              </a:rPr>
              <a:t>data Smf memiliki nilai </a:t>
            </a:r>
            <a:r>
              <a:rPr lang="en-US" smtClean="0">
                <a:solidFill>
                  <a:schemeClr val="accent2"/>
                </a:solidFill>
                <a:latin typeface="Futura Md BT" panose="020B0602020204020303" pitchFamily="34" charset="0"/>
              </a:rPr>
              <a:t>1,3</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hingga </a:t>
            </a:r>
            <a:r>
              <a:rPr lang="en-US" smtClean="0">
                <a:solidFill>
                  <a:schemeClr val="accent2"/>
                </a:solidFill>
                <a:latin typeface="Futura Md BT" panose="020B0602020204020303" pitchFamily="34" charset="0"/>
              </a:rPr>
              <a:t>1,7</a:t>
            </a:r>
            <a:r>
              <a:rPr lang="en-US" smtClean="0">
                <a:solidFill>
                  <a:schemeClr val="bg1"/>
                </a:solidFill>
                <a:latin typeface="Futura Md BT" panose="020B0602020204020303" pitchFamily="34" charset="0"/>
              </a:rPr>
              <a:t> </a:t>
            </a:r>
            <a:r>
              <a:rPr lang="en-US">
                <a:solidFill>
                  <a:schemeClr val="bg1"/>
                </a:solidFill>
                <a:latin typeface="Futura Md BT" panose="020B0602020204020303" pitchFamily="34" charset="0"/>
              </a:rPr>
              <a:t>daerah tersebut memiliki </a:t>
            </a:r>
            <a:r>
              <a:rPr lang="en-US">
                <a:solidFill>
                  <a:schemeClr val="accent2"/>
                </a:solidFill>
                <a:latin typeface="Futura Md BT" panose="020B0602020204020303" pitchFamily="34" charset="0"/>
              </a:rPr>
              <a:t>aktivitas tektonik yang aktif</a:t>
            </a:r>
            <a:r>
              <a:rPr lang="en-US">
                <a:solidFill>
                  <a:schemeClr val="bg1"/>
                </a:solidFill>
                <a:latin typeface="Futura Md BT" panose="020B0602020204020303" pitchFamily="34" charset="0"/>
              </a:rPr>
              <a:t>.</a:t>
            </a:r>
          </a:p>
        </p:txBody>
      </p:sp>
      <p:sp>
        <p:nvSpPr>
          <p:cNvPr id="6" name="TextBox 5"/>
          <p:cNvSpPr txBox="1"/>
          <p:nvPr/>
        </p:nvSpPr>
        <p:spPr>
          <a:xfrm>
            <a:off x="2942032" y="171383"/>
            <a:ext cx="6200082" cy="461665"/>
          </a:xfrm>
          <a:prstGeom prst="rect">
            <a:avLst/>
          </a:prstGeom>
          <a:noFill/>
        </p:spPr>
        <p:txBody>
          <a:bodyPr wrap="square" rtlCol="0">
            <a:spAutoFit/>
          </a:bodyPr>
          <a:lstStyle/>
          <a:p>
            <a:pPr algn="ctr"/>
            <a:r>
              <a:rPr lang="en-GB" sz="2400" smtClean="0">
                <a:solidFill>
                  <a:schemeClr val="bg1"/>
                </a:solidFill>
                <a:latin typeface="Futura Md BT" panose="020B0602020204020303" pitchFamily="34" charset="0"/>
              </a:rPr>
              <a:t>KESIMPULAN</a:t>
            </a:r>
            <a:endParaRPr lang="en-US" sz="2400">
              <a:solidFill>
                <a:schemeClr val="bg1"/>
              </a:solidFill>
              <a:latin typeface="Futura Md BT" panose="020B0602020204020303" pitchFamily="34" charset="0"/>
            </a:endParaRPr>
          </a:p>
        </p:txBody>
      </p:sp>
    </p:spTree>
    <p:extLst>
      <p:ext uri="{BB962C8B-B14F-4D97-AF65-F5344CB8AC3E}">
        <p14:creationId xmlns:p14="http://schemas.microsoft.com/office/powerpoint/2010/main" val="40749185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723900"/>
            <a:ext cx="12052300" cy="6447919"/>
          </a:xfrm>
          <a:prstGeom prst="rect">
            <a:avLst/>
          </a:prstGeom>
        </p:spPr>
        <p:txBody>
          <a:bodyPr wrap="square">
            <a:spAutoFit/>
          </a:bodyPr>
          <a:lstStyle/>
          <a:p>
            <a:pPr marL="688975" indent="-688975"/>
            <a:r>
              <a:rPr lang="en-ID" sz="1400">
                <a:solidFill>
                  <a:schemeClr val="bg1"/>
                </a:solidFill>
                <a:latin typeface="Futura Md BT" panose="020B0602020204020303" pitchFamily="34" charset="0"/>
              </a:rPr>
              <a:t>Anonim, 1996. </a:t>
            </a:r>
            <a:r>
              <a:rPr lang="en-ID" sz="1400" i="1">
                <a:solidFill>
                  <a:schemeClr val="bg1"/>
                </a:solidFill>
                <a:latin typeface="Futura Md BT" panose="020B0602020204020303" pitchFamily="34" charset="0"/>
              </a:rPr>
              <a:t>Sandi Stratigrafi Indonesia</a:t>
            </a:r>
            <a:r>
              <a:rPr lang="en-ID" sz="1400">
                <a:solidFill>
                  <a:schemeClr val="bg1"/>
                </a:solidFill>
                <a:latin typeface="Futura Md BT" panose="020B0602020204020303" pitchFamily="34" charset="0"/>
              </a:rPr>
              <a:t>. Komisi Sandi Stratigrafi Indonesia. Jakarta: Ikatan Ahli Geologi Indonesia.</a:t>
            </a:r>
            <a:endParaRPr lang="en-US" sz="1400">
              <a:solidFill>
                <a:schemeClr val="bg1"/>
              </a:solidFill>
              <a:latin typeface="Futura Md BT" panose="020B0602020204020303" pitchFamily="34" charset="0"/>
            </a:endParaRPr>
          </a:p>
          <a:p>
            <a:pPr marL="688975" indent="-688975"/>
            <a:r>
              <a:rPr lang="en-US" sz="1400">
                <a:solidFill>
                  <a:schemeClr val="bg1"/>
                </a:solidFill>
                <a:latin typeface="Futura Md BT" panose="020B0602020204020303" pitchFamily="34" charset="0"/>
              </a:rPr>
              <a:t>Anonim, 1999. </a:t>
            </a:r>
            <a:r>
              <a:rPr lang="en-US" sz="1400" i="1">
                <a:solidFill>
                  <a:schemeClr val="bg1"/>
                </a:solidFill>
                <a:latin typeface="Futura Md BT" panose="020B0602020204020303" pitchFamily="34" charset="0"/>
              </a:rPr>
              <a:t>Peta Rupa Bumi Indonesia</a:t>
            </a:r>
            <a:r>
              <a:rPr lang="en-US" sz="1400">
                <a:solidFill>
                  <a:schemeClr val="bg1"/>
                </a:solidFill>
                <a:latin typeface="Futura Md BT" panose="020B0602020204020303" pitchFamily="34" charset="0"/>
              </a:rPr>
              <a:t>. Badan Koordinasi Survei dan Pemetaan Nasional. </a:t>
            </a:r>
            <a:r>
              <a:rPr lang="id-ID" sz="1400">
                <a:solidFill>
                  <a:schemeClr val="bg1"/>
                </a:solidFill>
                <a:latin typeface="Futura Md BT" panose="020B0602020204020303" pitchFamily="34" charset="0"/>
              </a:rPr>
              <a:t>Jawa Tengah</a:t>
            </a:r>
            <a:endParaRPr lang="en-US" sz="1400">
              <a:solidFill>
                <a:schemeClr val="bg1"/>
              </a:solidFill>
              <a:latin typeface="Futura Md BT" panose="020B0602020204020303" pitchFamily="34" charset="0"/>
            </a:endParaRPr>
          </a:p>
          <a:p>
            <a:pPr marL="688975" indent="-688975"/>
            <a:r>
              <a:rPr lang="en-US" sz="1400">
                <a:solidFill>
                  <a:schemeClr val="bg1"/>
                </a:solidFill>
                <a:latin typeface="Futura Md BT" panose="020B0602020204020303" pitchFamily="34" charset="0"/>
              </a:rPr>
              <a:t>Anonim, 2001. </a:t>
            </a:r>
            <a:r>
              <a:rPr lang="en-US" sz="1400" i="1">
                <a:solidFill>
                  <a:schemeClr val="bg1"/>
                </a:solidFill>
                <a:latin typeface="Futura Md BT" panose="020B0602020204020303" pitchFamily="34" charset="0"/>
              </a:rPr>
              <a:t>Peta Rupa Bumi Indonesia Lembar Balapulang: 1308-633 skala 1:25.000. </a:t>
            </a:r>
            <a:r>
              <a:rPr lang="en-US" sz="1400">
                <a:solidFill>
                  <a:schemeClr val="bg1"/>
                </a:solidFill>
                <a:latin typeface="Futura Md BT" panose="020B0602020204020303" pitchFamily="34" charset="0"/>
              </a:rPr>
              <a:t>Edisi I.</a:t>
            </a:r>
          </a:p>
          <a:p>
            <a:pPr marL="688975" indent="-688975"/>
            <a:r>
              <a:rPr lang="en-US" sz="1400">
                <a:solidFill>
                  <a:schemeClr val="bg1"/>
                </a:solidFill>
                <a:latin typeface="Futura Md BT" panose="020B0602020204020303" pitchFamily="34" charset="0"/>
              </a:rPr>
              <a:t>Anonim, 2001. </a:t>
            </a:r>
            <a:r>
              <a:rPr lang="en-US" sz="1400" i="1">
                <a:solidFill>
                  <a:schemeClr val="bg1"/>
                </a:solidFill>
                <a:latin typeface="Futura Md BT" panose="020B0602020204020303" pitchFamily="34" charset="0"/>
              </a:rPr>
              <a:t>Peta Rupa Bumi Indonesia Lembar Lebaksiu: 1308-634 skala 1:25.000. </a:t>
            </a:r>
            <a:r>
              <a:rPr lang="en-US" sz="1400">
                <a:solidFill>
                  <a:schemeClr val="bg1"/>
                </a:solidFill>
                <a:latin typeface="Futura Md BT" panose="020B0602020204020303" pitchFamily="34" charset="0"/>
              </a:rPr>
              <a:t>Edisi I.</a:t>
            </a:r>
          </a:p>
          <a:p>
            <a:pPr marL="688975" indent="-688975"/>
            <a:r>
              <a:rPr lang="en-US" sz="1400">
                <a:solidFill>
                  <a:schemeClr val="bg1"/>
                </a:solidFill>
                <a:latin typeface="Futura Md BT" panose="020B0602020204020303" pitchFamily="34" charset="0"/>
              </a:rPr>
              <a:t>Anonim, 2018. DEMNAS </a:t>
            </a:r>
            <a:r>
              <a:rPr lang="en-US" sz="1400" i="1">
                <a:solidFill>
                  <a:schemeClr val="bg1"/>
                </a:solidFill>
                <a:latin typeface="Futura Md BT" panose="020B0602020204020303" pitchFamily="34" charset="0"/>
              </a:rPr>
              <a:t>Seamless Digital Elevation Model</a:t>
            </a:r>
            <a:r>
              <a:rPr lang="en-US" sz="1400">
                <a:solidFill>
                  <a:schemeClr val="bg1"/>
                </a:solidFill>
                <a:latin typeface="Futura Md BT" panose="020B0602020204020303" pitchFamily="34" charset="0"/>
              </a:rPr>
              <a:t> (DEM) dan Batimetri Nasional, </a:t>
            </a:r>
            <a:r>
              <a:rPr lang="en-US" sz="1400">
                <a:solidFill>
                  <a:schemeClr val="bg1"/>
                </a:solidFill>
                <a:latin typeface="Futura Md BT" panose="020B0602020204020303" pitchFamily="34" charset="0"/>
                <a:hlinkClick r:id="rId2"/>
              </a:rPr>
              <a:t>http://tides.bog.go.id/DEMNAS/DEMNAS.php</a:t>
            </a:r>
            <a:r>
              <a:rPr lang="en-US" sz="1400">
                <a:solidFill>
                  <a:schemeClr val="bg1"/>
                </a:solidFill>
                <a:latin typeface="Futura Md BT" panose="020B0602020204020303" pitchFamily="34" charset="0"/>
              </a:rPr>
              <a:t>, diakses tanggal 31 Agustus 2021</a:t>
            </a:r>
          </a:p>
          <a:p>
            <a:pPr marL="688975" indent="-688975"/>
            <a:r>
              <a:rPr lang="en-US" sz="1400">
                <a:solidFill>
                  <a:schemeClr val="bg1"/>
                </a:solidFill>
                <a:latin typeface="Futura Md BT" panose="020B0602020204020303" pitchFamily="34" charset="0"/>
              </a:rPr>
              <a:t>Billings, M. P., 1974. </a:t>
            </a:r>
            <a:r>
              <a:rPr lang="en-US" sz="1400" i="1">
                <a:solidFill>
                  <a:schemeClr val="bg1"/>
                </a:solidFill>
                <a:latin typeface="Futura Md BT" panose="020B0602020204020303" pitchFamily="34" charset="0"/>
              </a:rPr>
              <a:t>Structural Geology</a:t>
            </a:r>
            <a:r>
              <a:rPr lang="en-US" sz="1400">
                <a:solidFill>
                  <a:schemeClr val="bg1"/>
                </a:solidFill>
                <a:latin typeface="Futura Md BT" panose="020B0602020204020303" pitchFamily="34" charset="0"/>
              </a:rPr>
              <a:t>. Prentice-Hall of India Private Limited. New Delhi.</a:t>
            </a:r>
          </a:p>
          <a:p>
            <a:pPr marL="688975" indent="-688975"/>
            <a:r>
              <a:rPr lang="en-US" sz="1400">
                <a:solidFill>
                  <a:schemeClr val="bg1"/>
                </a:solidFill>
                <a:latin typeface="Futura Md BT" panose="020B0602020204020303" pitchFamily="34" charset="0"/>
              </a:rPr>
              <a:t>Boggs, S., Jr., 2006, </a:t>
            </a:r>
            <a:r>
              <a:rPr lang="en-US" sz="1400" i="1">
                <a:solidFill>
                  <a:schemeClr val="bg1"/>
                </a:solidFill>
                <a:latin typeface="Futura Md BT" panose="020B0602020204020303" pitchFamily="34" charset="0"/>
              </a:rPr>
              <a:t>Principles of Sedimentology and Stratigraphy: Fourth Edition, </a:t>
            </a:r>
            <a:r>
              <a:rPr lang="en-US" sz="1400">
                <a:solidFill>
                  <a:schemeClr val="bg1"/>
                </a:solidFill>
                <a:latin typeface="Futura Md BT" panose="020B0602020204020303" pitchFamily="34" charset="0"/>
              </a:rPr>
              <a:t>Pearson Education, Inc, U.S.A</a:t>
            </a:r>
          </a:p>
          <a:p>
            <a:pPr marL="688975" indent="-688975"/>
            <a:r>
              <a:rPr lang="en-US" sz="1400">
                <a:solidFill>
                  <a:schemeClr val="bg1"/>
                </a:solidFill>
                <a:latin typeface="Futura Md BT" panose="020B0602020204020303" pitchFamily="34" charset="0"/>
              </a:rPr>
              <a:t>Bull and McFadden. 1977. </a:t>
            </a:r>
            <a:r>
              <a:rPr lang="en-US" sz="1400" i="1">
                <a:solidFill>
                  <a:schemeClr val="bg1"/>
                </a:solidFill>
                <a:latin typeface="Futura Md BT" panose="020B0602020204020303" pitchFamily="34" charset="0"/>
              </a:rPr>
              <a:t>Tectonic Geomorphology North And South Of The Garlock Fault, California</a:t>
            </a:r>
            <a:r>
              <a:rPr lang="en-US" sz="1400">
                <a:solidFill>
                  <a:schemeClr val="bg1"/>
                </a:solidFill>
                <a:latin typeface="Futura Md BT" panose="020B0602020204020303" pitchFamily="34" charset="0"/>
              </a:rPr>
              <a:t>. Geosciences Department University of Arizona.</a:t>
            </a:r>
          </a:p>
          <a:p>
            <a:pPr marL="688975" indent="-688975"/>
            <a:r>
              <a:rPr lang="en-US" sz="1400">
                <a:solidFill>
                  <a:schemeClr val="bg1"/>
                </a:solidFill>
                <a:latin typeface="Futura Md BT" panose="020B0602020204020303" pitchFamily="34" charset="0"/>
              </a:rPr>
              <a:t>Djuri, M., Samodra, H., Amin, T.C., Gafoer, S., 1996. </a:t>
            </a:r>
            <a:r>
              <a:rPr lang="en-US" sz="1400" i="1">
                <a:solidFill>
                  <a:schemeClr val="bg1"/>
                </a:solidFill>
                <a:latin typeface="Futura Md BT" panose="020B0602020204020303" pitchFamily="34" charset="0"/>
              </a:rPr>
              <a:t>Peta Geologi Lembar Purwokerto dan Tega</a:t>
            </a:r>
            <a:r>
              <a:rPr lang="en-US" sz="1400">
                <a:solidFill>
                  <a:schemeClr val="bg1"/>
                </a:solidFill>
                <a:latin typeface="Futura Md BT" panose="020B0602020204020303" pitchFamily="34" charset="0"/>
              </a:rPr>
              <a:t>l (1309-3 dan 1300-6), edisi kedua, Skala 1:100.000, Jawa, Pusat Penelitian dan Pengembangan Geologi Bandung.</a:t>
            </a:r>
          </a:p>
          <a:p>
            <a:pPr marL="688975" indent="-688975"/>
            <a:r>
              <a:rPr lang="en-US" sz="1400">
                <a:solidFill>
                  <a:schemeClr val="bg1"/>
                </a:solidFill>
                <a:latin typeface="Futura Md BT" panose="020B0602020204020303" pitchFamily="34" charset="0"/>
              </a:rPr>
              <a:t>Doornkamp, J.C, 1986. Geomorphological Approaches to The Study of Neotectonics. Jurnal of The Geological Society, Vol.143, London, pp 335 – 342.</a:t>
            </a:r>
          </a:p>
          <a:p>
            <a:pPr marL="688975" indent="-688975"/>
            <a:r>
              <a:rPr lang="en-US" sz="1400">
                <a:solidFill>
                  <a:schemeClr val="bg1"/>
                </a:solidFill>
                <a:latin typeface="Futura Md BT" panose="020B0602020204020303" pitchFamily="34" charset="0"/>
              </a:rPr>
              <a:t>Fleuty, M. J. 1964. The Description of Folds. London: Proceedings of the Geologists Association 75: 461–492.</a:t>
            </a:r>
          </a:p>
          <a:p>
            <a:pPr marL="688975" indent="-688975"/>
            <a:r>
              <a:rPr lang="en-US" sz="1400">
                <a:solidFill>
                  <a:schemeClr val="bg1"/>
                </a:solidFill>
                <a:latin typeface="Futura Md BT" panose="020B0602020204020303" pitchFamily="34" charset="0"/>
              </a:rPr>
              <a:t>Hamilton, W.R., 1979. </a:t>
            </a:r>
            <a:r>
              <a:rPr lang="en-US" sz="1400" i="1">
                <a:solidFill>
                  <a:schemeClr val="bg1"/>
                </a:solidFill>
                <a:latin typeface="Futura Md BT" panose="020B0602020204020303" pitchFamily="34" charset="0"/>
              </a:rPr>
              <a:t>Tectonics of the Indonesian Region</a:t>
            </a:r>
            <a:r>
              <a:rPr lang="en-US" sz="1400">
                <a:solidFill>
                  <a:schemeClr val="bg1"/>
                </a:solidFill>
                <a:latin typeface="Futura Md BT" panose="020B0602020204020303" pitchFamily="34" charset="0"/>
              </a:rPr>
              <a:t>. USA: US Geological Survey Professional Paper.</a:t>
            </a:r>
          </a:p>
          <a:p>
            <a:pPr marL="688975" indent="-688975"/>
            <a:r>
              <a:rPr lang="en-US" sz="1400">
                <a:solidFill>
                  <a:schemeClr val="bg1"/>
                </a:solidFill>
                <a:latin typeface="Futura Md BT" panose="020B0602020204020303" pitchFamily="34" charset="0"/>
              </a:rPr>
              <a:t>Hartono, G. 1991. </a:t>
            </a:r>
            <a:r>
              <a:rPr lang="en-US" sz="1400" i="1">
                <a:solidFill>
                  <a:schemeClr val="bg1"/>
                </a:solidFill>
                <a:latin typeface="Futura Md BT" panose="020B0602020204020303" pitchFamily="34" charset="0"/>
              </a:rPr>
              <a:t>Geologi dan Studi Arus Purba berdasarkan Struktur Sedimen di Daerah Geyer, Kecamatan Geyer, Kabupaten Purwodadi, Provinsi Jawa</a:t>
            </a:r>
            <a:r>
              <a:rPr lang="en-US" sz="1400">
                <a:solidFill>
                  <a:schemeClr val="bg1"/>
                </a:solidFill>
                <a:latin typeface="Futura Md BT" panose="020B0602020204020303" pitchFamily="34" charset="0"/>
              </a:rPr>
              <a:t> </a:t>
            </a:r>
            <a:r>
              <a:rPr lang="en-US" sz="1400" i="1">
                <a:solidFill>
                  <a:schemeClr val="bg1"/>
                </a:solidFill>
                <a:latin typeface="Futura Md BT" panose="020B0602020204020303" pitchFamily="34" charset="0"/>
              </a:rPr>
              <a:t>Tengah</a:t>
            </a:r>
            <a:r>
              <a:rPr lang="en-US" sz="1400">
                <a:solidFill>
                  <a:schemeClr val="bg1"/>
                </a:solidFill>
                <a:latin typeface="Futura Md BT" panose="020B0602020204020303" pitchFamily="34" charset="0"/>
              </a:rPr>
              <a:t>. Skripsi S1, STTNAS, Yogyakarta (tidak dipublikasi).</a:t>
            </a:r>
          </a:p>
          <a:p>
            <a:pPr marL="688975" indent="-688975"/>
            <a:r>
              <a:rPr lang="en-US" sz="1400">
                <a:solidFill>
                  <a:schemeClr val="bg1"/>
                </a:solidFill>
                <a:latin typeface="Futura Md BT" panose="020B0602020204020303" pitchFamily="34" charset="0"/>
              </a:rPr>
              <a:t>Hartono, H.G., 2010, </a:t>
            </a:r>
            <a:r>
              <a:rPr lang="en-US" sz="1400" i="1">
                <a:solidFill>
                  <a:schemeClr val="bg1"/>
                </a:solidFill>
                <a:latin typeface="Futura Md BT" panose="020B0602020204020303" pitchFamily="34" charset="0"/>
              </a:rPr>
              <a:t>Peran Paleovolkanisme Dalam Tataan Produk Batuan Gunung Api Tersier Di Gunung Gajahmungkur, Wonogiri, Jawa Tengah, </a:t>
            </a:r>
            <a:r>
              <a:rPr lang="en-US" sz="1400">
                <a:solidFill>
                  <a:schemeClr val="bg1"/>
                </a:solidFill>
                <a:latin typeface="Futura Md BT" panose="020B0602020204020303" pitchFamily="34" charset="0"/>
              </a:rPr>
              <a:t>Disertasi S3, Universitas Padjajaran, tidak dipublikasikan.</a:t>
            </a:r>
          </a:p>
          <a:p>
            <a:pPr marL="688975" indent="-688975"/>
            <a:r>
              <a:rPr lang="en-US" sz="1400">
                <a:solidFill>
                  <a:schemeClr val="bg1"/>
                </a:solidFill>
                <a:latin typeface="Futura Md BT" panose="020B0602020204020303" pitchFamily="34" charset="0"/>
              </a:rPr>
              <a:t>Howard, A. D., 1967. </a:t>
            </a:r>
            <a:r>
              <a:rPr lang="en-US" sz="1400" i="1">
                <a:solidFill>
                  <a:schemeClr val="bg1"/>
                </a:solidFill>
                <a:latin typeface="Futura Md BT" panose="020B0602020204020303" pitchFamily="34" charset="0"/>
              </a:rPr>
              <a:t>Drainage Analysis In Geologic Interpretation</a:t>
            </a:r>
            <a:r>
              <a:rPr lang="en-US" sz="1400">
                <a:solidFill>
                  <a:schemeClr val="bg1"/>
                </a:solidFill>
                <a:latin typeface="Futura Md BT" panose="020B0602020204020303" pitchFamily="34" charset="0"/>
              </a:rPr>
              <a:t>, Bulletin AAP,. Vol. 51 No. 11. 179</a:t>
            </a:r>
          </a:p>
          <a:p>
            <a:pPr marL="688975" indent="-688975"/>
            <a:r>
              <a:rPr lang="en-US" sz="1400">
                <a:solidFill>
                  <a:schemeClr val="bg1"/>
                </a:solidFill>
                <a:latin typeface="Futura Md BT" panose="020B0602020204020303" pitchFamily="34" charset="0"/>
              </a:rPr>
              <a:t>Katili, J.A. 1973. </a:t>
            </a:r>
            <a:r>
              <a:rPr lang="en-US" sz="1400" i="1">
                <a:solidFill>
                  <a:schemeClr val="bg1"/>
                </a:solidFill>
                <a:latin typeface="Futura Md BT" panose="020B0602020204020303" pitchFamily="34" charset="0"/>
              </a:rPr>
              <a:t>Volcanism and Plate Tectonics in the Indonesian Island Arcs</a:t>
            </a:r>
            <a:r>
              <a:rPr lang="en-US" sz="1400">
                <a:solidFill>
                  <a:schemeClr val="bg1"/>
                </a:solidFill>
                <a:latin typeface="Futura Md BT" panose="020B0602020204020303" pitchFamily="34" charset="0"/>
              </a:rPr>
              <a:t>. Tectonophysics 26</a:t>
            </a:r>
          </a:p>
          <a:p>
            <a:pPr marL="688975" indent="-688975" algn="just">
              <a:lnSpc>
                <a:spcPct val="150000"/>
              </a:lnSpc>
            </a:pPr>
            <a:r>
              <a:rPr lang="en-US" sz="1400">
                <a:solidFill>
                  <a:schemeClr val="bg1"/>
                </a:solidFill>
                <a:latin typeface="Futura Md BT" panose="020B0602020204020303" pitchFamily="34" charset="0"/>
              </a:rPr>
              <a:t>Keller, E.A., Pinter, N., 1996. Active Tectonics. Earthquakes, Uplift, and Landscape. Prentice Hall, New Jersey. 362 pp.</a:t>
            </a:r>
          </a:p>
          <a:p>
            <a:pPr marL="688975" indent="-688975" algn="just">
              <a:lnSpc>
                <a:spcPct val="150000"/>
              </a:lnSpc>
            </a:pPr>
            <a:r>
              <a:rPr lang="en-US" sz="1400">
                <a:solidFill>
                  <a:schemeClr val="bg1"/>
                </a:solidFill>
                <a:latin typeface="Futura Md BT" panose="020B0602020204020303" pitchFamily="34" charset="0"/>
              </a:rPr>
              <a:t>Le Maitre, R. W., Streckeisen, A., Zanettin, B., Le Bas, M. J., Bonin, B., &amp; Bateman, P. 2002. Igneous rocks: a classification and glossary of terms: Recommendations of the International Union of Geological Sciences Subcommission on the Systematics of Igneous Rocks. Cambridge University Press</a:t>
            </a:r>
          </a:p>
          <a:p>
            <a:pPr marL="688975" indent="-688975" algn="just">
              <a:lnSpc>
                <a:spcPct val="150000"/>
              </a:lnSpc>
            </a:pPr>
            <a:endParaRPr lang="en-US" sz="1400">
              <a:solidFill>
                <a:schemeClr val="bg1"/>
              </a:solidFill>
              <a:latin typeface="Futura Md BT" panose="020B0602020204020303" pitchFamily="34" charset="0"/>
            </a:endParaRPr>
          </a:p>
        </p:txBody>
      </p:sp>
      <p:sp>
        <p:nvSpPr>
          <p:cNvPr id="4" name="TextBox 3"/>
          <p:cNvSpPr txBox="1"/>
          <p:nvPr/>
        </p:nvSpPr>
        <p:spPr>
          <a:xfrm>
            <a:off x="2926109" y="1175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DAFTAR </a:t>
            </a:r>
            <a:r>
              <a:rPr lang="en-GB" sz="2400" smtClean="0">
                <a:solidFill>
                  <a:schemeClr val="bg1">
                    <a:lumMod val="85000"/>
                  </a:schemeClr>
                </a:solidFill>
                <a:latin typeface="Futura Md BT" panose="020B0602020204020303" pitchFamily="34" charset="0"/>
              </a:rPr>
              <a:t>PUSTAKA</a:t>
            </a:r>
            <a:endParaRPr lang="en-US" sz="2400">
              <a:solidFill>
                <a:srgbClr val="FFC000"/>
              </a:solidFill>
              <a:latin typeface="Futura Md BT" panose="020B0602020204020303" pitchFamily="34" charset="0"/>
            </a:endParaRPr>
          </a:p>
        </p:txBody>
      </p:sp>
    </p:spTree>
    <p:extLst>
      <p:ext uri="{BB962C8B-B14F-4D97-AF65-F5344CB8AC3E}">
        <p14:creationId xmlns:p14="http://schemas.microsoft.com/office/powerpoint/2010/main" val="4526989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85800"/>
            <a:ext cx="12192000" cy="5763181"/>
          </a:xfrm>
          <a:prstGeom prst="rect">
            <a:avLst/>
          </a:prstGeom>
        </p:spPr>
        <p:txBody>
          <a:bodyPr wrap="square">
            <a:spAutoFit/>
          </a:bodyPr>
          <a:lstStyle/>
          <a:p>
            <a:pPr marL="688975" indent="-688975"/>
            <a:r>
              <a:rPr lang="en-ID" sz="1400">
                <a:solidFill>
                  <a:schemeClr val="bg1"/>
                </a:solidFill>
                <a:latin typeface="Futura Md BT" panose="020B0602020204020303" pitchFamily="34" charset="0"/>
              </a:rPr>
              <a:t>Lobeck, A. K.,</a:t>
            </a:r>
            <a:r>
              <a:rPr lang="en-US" sz="1400">
                <a:solidFill>
                  <a:schemeClr val="bg1"/>
                </a:solidFill>
                <a:latin typeface="Futura Md BT" panose="020B0602020204020303" pitchFamily="34" charset="0"/>
              </a:rPr>
              <a:t>1939.</a:t>
            </a:r>
            <a:r>
              <a:rPr lang="en-US" sz="1400" i="1">
                <a:solidFill>
                  <a:schemeClr val="bg1"/>
                </a:solidFill>
                <a:latin typeface="Futura Md BT" panose="020B0602020204020303" pitchFamily="34" charset="0"/>
              </a:rPr>
              <a:t>Geomorphology an Introduction to The Study of Landscapes</a:t>
            </a:r>
            <a:r>
              <a:rPr lang="en-US" sz="1400">
                <a:solidFill>
                  <a:schemeClr val="bg1"/>
                </a:solidFill>
                <a:latin typeface="Futura Md BT" panose="020B0602020204020303" pitchFamily="34" charset="0"/>
              </a:rPr>
              <a:t>. Mc. Graw-Hill </a:t>
            </a:r>
            <a:r>
              <a:rPr lang="en-US" sz="1400" i="1">
                <a:solidFill>
                  <a:schemeClr val="bg1"/>
                </a:solidFill>
                <a:latin typeface="Futura Md BT" panose="020B0602020204020303" pitchFamily="34" charset="0"/>
              </a:rPr>
              <a:t>Book &amp; Company., Inc.. New York.</a:t>
            </a:r>
            <a:endParaRPr lang="en-US" sz="1400">
              <a:solidFill>
                <a:schemeClr val="bg1"/>
              </a:solidFill>
              <a:latin typeface="Futura Md BT" panose="020B0602020204020303" pitchFamily="34" charset="0"/>
            </a:endParaRPr>
          </a:p>
          <a:p>
            <a:pPr marL="688975" indent="-688975"/>
            <a:r>
              <a:rPr lang="en-US" sz="1400">
                <a:solidFill>
                  <a:schemeClr val="bg1"/>
                </a:solidFill>
                <a:latin typeface="Futura Md BT" panose="020B0602020204020303" pitchFamily="34" charset="0"/>
              </a:rPr>
              <a:t>O’Dunn, S., &amp; Sill, W.D., (1986), </a:t>
            </a:r>
            <a:r>
              <a:rPr lang="en-US" sz="1400" i="1">
                <a:solidFill>
                  <a:schemeClr val="bg1"/>
                </a:solidFill>
                <a:latin typeface="Futura Md BT" panose="020B0602020204020303" pitchFamily="34" charset="0"/>
              </a:rPr>
              <a:t>Exploring Geology: Introductory Laboratory</a:t>
            </a:r>
            <a:r>
              <a:rPr lang="en-US" sz="1400">
                <a:solidFill>
                  <a:schemeClr val="bg1"/>
                </a:solidFill>
                <a:latin typeface="Futura Md BT" panose="020B0602020204020303" pitchFamily="34" charset="0"/>
              </a:rPr>
              <a:t> </a:t>
            </a:r>
            <a:r>
              <a:rPr lang="en-US" sz="1400" i="1">
                <a:solidFill>
                  <a:schemeClr val="bg1"/>
                </a:solidFill>
                <a:latin typeface="Futura Md BT" panose="020B0602020204020303" pitchFamily="34" charset="0"/>
              </a:rPr>
              <a:t>Activities, APeek Publication.</a:t>
            </a:r>
            <a:endParaRPr lang="en-US" sz="1400">
              <a:solidFill>
                <a:schemeClr val="bg1"/>
              </a:solidFill>
              <a:latin typeface="Futura Md BT" panose="020B0602020204020303" pitchFamily="34" charset="0"/>
            </a:endParaRPr>
          </a:p>
          <a:p>
            <a:pPr marL="688975" indent="-688975"/>
            <a:r>
              <a:rPr lang="en-US" sz="1400">
                <a:solidFill>
                  <a:schemeClr val="bg1"/>
                </a:solidFill>
                <a:latin typeface="Futura Md BT" panose="020B0602020204020303" pitchFamily="34" charset="0"/>
              </a:rPr>
              <a:t>Pettijohn, F. J. (1975). </a:t>
            </a:r>
            <a:r>
              <a:rPr lang="en-US" sz="1400" i="1">
                <a:solidFill>
                  <a:schemeClr val="bg1"/>
                </a:solidFill>
                <a:latin typeface="Futura Md BT" panose="020B0602020204020303" pitchFamily="34" charset="0"/>
              </a:rPr>
              <a:t>Sedimentary rocks</a:t>
            </a:r>
            <a:r>
              <a:rPr lang="en-US" sz="1400">
                <a:solidFill>
                  <a:schemeClr val="bg1"/>
                </a:solidFill>
                <a:latin typeface="Futura Md BT" panose="020B0602020204020303" pitchFamily="34" charset="0"/>
              </a:rPr>
              <a:t> (Vol. 3, p. 628). New York: Harper &amp; Row.</a:t>
            </a:r>
          </a:p>
          <a:p>
            <a:pPr marL="688975" indent="-688975"/>
            <a:r>
              <a:rPr lang="en-US" sz="1400">
                <a:solidFill>
                  <a:schemeClr val="bg1"/>
                </a:solidFill>
                <a:latin typeface="Futura Md BT" panose="020B0602020204020303" pitchFamily="34" charset="0"/>
              </a:rPr>
              <a:t>Prasetyadi, C., 2008. Evolusi Tektonik Paleogen Jawa Timur. Institut Teknologi Bandung, Bandung.</a:t>
            </a:r>
          </a:p>
          <a:p>
            <a:pPr marL="688975" indent="-688975"/>
            <a:r>
              <a:rPr lang="en-US" sz="1400">
                <a:solidFill>
                  <a:schemeClr val="bg1"/>
                </a:solidFill>
                <a:latin typeface="Futura Md BT" panose="020B0602020204020303" pitchFamily="34" charset="0"/>
              </a:rPr>
              <a:t>Pulunggono, A., S. &amp; Martodjojo, 1994, </a:t>
            </a:r>
            <a:r>
              <a:rPr lang="en-US" sz="1400" i="1">
                <a:solidFill>
                  <a:schemeClr val="bg1"/>
                </a:solidFill>
                <a:latin typeface="Futura Md BT" panose="020B0602020204020303" pitchFamily="34" charset="0"/>
              </a:rPr>
              <a:t>Perubahan Tektonik Paleogen-Neogen Merupakan Peristiwa Tektonik Penting di Jawa</a:t>
            </a:r>
            <a:r>
              <a:rPr lang="en-US" sz="1400">
                <a:solidFill>
                  <a:schemeClr val="bg1"/>
                </a:solidFill>
                <a:latin typeface="Futura Md BT" panose="020B0602020204020303" pitchFamily="34" charset="0"/>
              </a:rPr>
              <a:t>, Proceeding: Seminar Geologi dan Geotektonik Pulau Jawa sejak akhir Mesozoik hingga Kuarter, Dept. Geologi, UGM, Yogyakarta, p. 37-51.</a:t>
            </a:r>
          </a:p>
          <a:p>
            <a:pPr marL="688975" indent="-688975"/>
            <a:r>
              <a:rPr lang="en-US" sz="1400">
                <a:solidFill>
                  <a:schemeClr val="bg1"/>
                </a:solidFill>
                <a:latin typeface="Futura Md BT" panose="020B0602020204020303" pitchFamily="34" charset="0"/>
              </a:rPr>
              <a:t>Rickard, M. J, 1971, </a:t>
            </a:r>
            <a:r>
              <a:rPr lang="en-US" sz="1400" i="1">
                <a:solidFill>
                  <a:schemeClr val="bg1"/>
                </a:solidFill>
                <a:latin typeface="Futura Md BT" panose="020B0602020204020303" pitchFamily="34" charset="0"/>
              </a:rPr>
              <a:t>A Classification Diagram for Fold Orientations</a:t>
            </a:r>
            <a:r>
              <a:rPr lang="en-US" sz="1400">
                <a:solidFill>
                  <a:schemeClr val="bg1"/>
                </a:solidFill>
                <a:latin typeface="Futura Md BT" panose="020B0602020204020303" pitchFamily="34" charset="0"/>
              </a:rPr>
              <a:t>. Geological Magazine, 108(1), pp. 23-26.</a:t>
            </a:r>
          </a:p>
          <a:p>
            <a:pPr marL="688975" indent="-688975"/>
            <a:r>
              <a:rPr lang="en-US" sz="1400">
                <a:solidFill>
                  <a:schemeClr val="bg1"/>
                </a:solidFill>
                <a:latin typeface="Futura Md BT" panose="020B0602020204020303" pitchFamily="34" charset="0"/>
              </a:rPr>
              <a:t>Satyana, A.H. and Armandita, C., 2004. Deepwater Plays of Java, Indonesia: </a:t>
            </a:r>
            <a:r>
              <a:rPr lang="en-US" sz="1400" i="1">
                <a:solidFill>
                  <a:schemeClr val="bg1"/>
                </a:solidFill>
                <a:latin typeface="Futura Md BT" panose="020B0602020204020303" pitchFamily="34" charset="0"/>
              </a:rPr>
              <a:t>Regional Evaluation on Oportinities and Risks</a:t>
            </a:r>
            <a:r>
              <a:rPr lang="en-US" sz="1400">
                <a:solidFill>
                  <a:schemeClr val="bg1"/>
                </a:solidFill>
                <a:latin typeface="Futura Md BT" panose="020B0602020204020303" pitchFamily="34" charset="0"/>
              </a:rPr>
              <a:t>. IPA Proc. Deepwater And Frontier Exploration In Asia &amp; Australasia Symposium, December 2004.</a:t>
            </a:r>
          </a:p>
          <a:p>
            <a:pPr marL="688975" indent="-688975"/>
            <a:r>
              <a:rPr lang="en-US" sz="1400">
                <a:solidFill>
                  <a:schemeClr val="bg1"/>
                </a:solidFill>
                <a:latin typeface="Futura Md BT" panose="020B0602020204020303" pitchFamily="34" charset="0"/>
              </a:rPr>
              <a:t>Sribudiyani, Muchsin, N., Ryacudu, R., Kunto, T., Astono, P., Prasetya, I., Sapii, B., Asikin, S., Harsolumakso, A. H., dan Yulianto, I. 2003. The Collision of the East Java Microplate and its Implication for Hydrocarbon Occurrences in the East java Basin. </a:t>
            </a:r>
            <a:r>
              <a:rPr lang="en-US" sz="1400" i="1">
                <a:solidFill>
                  <a:schemeClr val="bg1"/>
                </a:solidFill>
                <a:latin typeface="Futura Md BT" panose="020B0602020204020303" pitchFamily="34" charset="0"/>
              </a:rPr>
              <a:t>Proceedings Indonesian Petroleum Association, 29th Annual Convention &amp; Exhibition</a:t>
            </a:r>
            <a:r>
              <a:rPr lang="en-US" sz="1400">
                <a:solidFill>
                  <a:schemeClr val="bg1"/>
                </a:solidFill>
                <a:latin typeface="Futura Md BT" panose="020B0602020204020303" pitchFamily="34" charset="0"/>
              </a:rPr>
              <a:t>. Jakarta. </a:t>
            </a:r>
          </a:p>
          <a:p>
            <a:pPr marL="688975" indent="-688975"/>
            <a:r>
              <a:rPr lang="en-US" sz="1400">
                <a:solidFill>
                  <a:schemeClr val="bg1"/>
                </a:solidFill>
                <a:latin typeface="Futura Md BT" panose="020B0602020204020303" pitchFamily="34" charset="0"/>
              </a:rPr>
              <a:t>Soeria-Atmadja, R., Maury, R.C., Bellon, H., Pringgoprawiro, H., Polve, M. dan Priadi, B., 1994. </a:t>
            </a:r>
            <a:r>
              <a:rPr lang="en-US" sz="1400" i="1">
                <a:solidFill>
                  <a:schemeClr val="bg1"/>
                </a:solidFill>
                <a:latin typeface="Futura Md BT" panose="020B0602020204020303" pitchFamily="34" charset="0"/>
              </a:rPr>
              <a:t>The Tertiary Magmatic Beltsin Java. Journal of SE- Asian Earth Sci.</a:t>
            </a:r>
            <a:endParaRPr lang="en-US" sz="1400">
              <a:solidFill>
                <a:schemeClr val="bg1"/>
              </a:solidFill>
              <a:latin typeface="Futura Md BT" panose="020B0602020204020303" pitchFamily="34" charset="0"/>
            </a:endParaRPr>
          </a:p>
          <a:p>
            <a:pPr marL="688975" indent="-688975"/>
            <a:r>
              <a:rPr lang="en-US" sz="1400">
                <a:solidFill>
                  <a:schemeClr val="bg1"/>
                </a:solidFill>
                <a:latin typeface="Futura Md BT" panose="020B0602020204020303" pitchFamily="34" charset="0"/>
              </a:rPr>
              <a:t>Soewarno, 1991. Hidrologi: Pengukuran dan Pengolahan Data Aliran Sungai (Hidrometri). Nova, Bandung. 362 pp.</a:t>
            </a:r>
          </a:p>
          <a:p>
            <a:pPr marL="688975" indent="-688975"/>
            <a:r>
              <a:rPr lang="en-US" sz="1400">
                <a:solidFill>
                  <a:schemeClr val="bg1"/>
                </a:solidFill>
                <a:latin typeface="Futura Md BT" panose="020B0602020204020303" pitchFamily="34" charset="0"/>
              </a:rPr>
              <a:t>Sosrodarsono, S., Takeda, K., (1987). Hidrologi Untuk Pengairan. Jakarta: Pradnya Paramitha.</a:t>
            </a:r>
          </a:p>
          <a:p>
            <a:pPr marL="688975" indent="-688975"/>
            <a:r>
              <a:rPr lang="en-US" sz="1400">
                <a:solidFill>
                  <a:schemeClr val="bg1"/>
                </a:solidFill>
                <a:latin typeface="Futura Md BT" panose="020B0602020204020303" pitchFamily="34" charset="0"/>
              </a:rPr>
              <a:t>Strahler, A.N. 1964. Quantitative Geomorphology of Drainage Basins and Channel Networks; Handbook of applied hydrology. McGraw- Hill Book Cooperation, New York</a:t>
            </a:r>
          </a:p>
          <a:p>
            <a:pPr marL="688975" indent="-688975"/>
            <a:r>
              <a:rPr lang="en-ID" sz="1400">
                <a:solidFill>
                  <a:schemeClr val="bg1"/>
                </a:solidFill>
                <a:latin typeface="Futura Md BT" panose="020B0602020204020303" pitchFamily="34" charset="0"/>
              </a:rPr>
              <a:t>Sujanto, F. X. dan Sumantri, Y. R. 1977. </a:t>
            </a:r>
            <a:r>
              <a:rPr lang="en-ID" sz="1400" i="1">
                <a:solidFill>
                  <a:schemeClr val="bg1"/>
                </a:solidFill>
                <a:latin typeface="Futura Md BT" panose="020B0602020204020303" pitchFamily="34" charset="0"/>
              </a:rPr>
              <a:t>Preliminary Study on the Tertiary Depositional Patterns of Java. Bulletin of Scientific Contribution</a:t>
            </a:r>
            <a:r>
              <a:rPr lang="en-ID" sz="1400">
                <a:solidFill>
                  <a:schemeClr val="bg1"/>
                </a:solidFill>
                <a:latin typeface="Futura Md BT" panose="020B0602020204020303" pitchFamily="34" charset="0"/>
              </a:rPr>
              <a:t>, Volume 13, Nomor 3. </a:t>
            </a:r>
            <a:endParaRPr lang="en-US" sz="1400">
              <a:solidFill>
                <a:schemeClr val="bg1"/>
              </a:solidFill>
              <a:latin typeface="Futura Md BT" panose="020B0602020204020303" pitchFamily="34" charset="0"/>
            </a:endParaRPr>
          </a:p>
          <a:p>
            <a:pPr marL="688975" indent="-688975"/>
            <a:r>
              <a:rPr lang="en-US" sz="1400">
                <a:solidFill>
                  <a:schemeClr val="bg1"/>
                </a:solidFill>
                <a:latin typeface="Futura Md BT" panose="020B0602020204020303" pitchFamily="34" charset="0"/>
              </a:rPr>
              <a:t>Thornbury, W.D. (1969), </a:t>
            </a:r>
            <a:r>
              <a:rPr lang="en-US" sz="1400" i="1">
                <a:solidFill>
                  <a:schemeClr val="bg1"/>
                </a:solidFill>
                <a:latin typeface="Futura Md BT" panose="020B0602020204020303" pitchFamily="34" charset="0"/>
              </a:rPr>
              <a:t>Principles of Geomorphology</a:t>
            </a:r>
            <a:r>
              <a:rPr lang="en-US" sz="1400">
                <a:solidFill>
                  <a:schemeClr val="bg1"/>
                </a:solidFill>
                <a:latin typeface="Futura Md BT" panose="020B0602020204020303" pitchFamily="34" charset="0"/>
              </a:rPr>
              <a:t>, John Wiley and Sons Inc., New York, U.S.A.</a:t>
            </a:r>
          </a:p>
          <a:p>
            <a:pPr marL="688975" indent="-688975"/>
            <a:r>
              <a:rPr lang="en-US" sz="1400">
                <a:solidFill>
                  <a:schemeClr val="bg1"/>
                </a:solidFill>
                <a:latin typeface="Futura Md BT" panose="020B0602020204020303" pitchFamily="34" charset="0"/>
              </a:rPr>
              <a:t>Twiss, R. J., dan Moores, E. M., 1992. </a:t>
            </a:r>
            <a:r>
              <a:rPr lang="en-US" sz="1400" i="1">
                <a:solidFill>
                  <a:schemeClr val="bg1"/>
                </a:solidFill>
                <a:latin typeface="Futura Md BT" panose="020B0602020204020303" pitchFamily="34" charset="0"/>
              </a:rPr>
              <a:t>Structural Geology</a:t>
            </a:r>
            <a:r>
              <a:rPr lang="en-US" sz="1400">
                <a:solidFill>
                  <a:schemeClr val="bg1"/>
                </a:solidFill>
                <a:latin typeface="Futura Md BT" panose="020B0602020204020303" pitchFamily="34" charset="0"/>
              </a:rPr>
              <a:t>. W. H. Freeman &amp; Co., New York</a:t>
            </a:r>
          </a:p>
          <a:p>
            <a:pPr marL="688975" indent="-688975"/>
            <a:r>
              <a:rPr lang="en-ID" sz="1400">
                <a:solidFill>
                  <a:schemeClr val="bg1"/>
                </a:solidFill>
                <a:latin typeface="Futura Md BT" panose="020B0602020204020303" pitchFamily="34" charset="0"/>
              </a:rPr>
              <a:t>Van Bemmelen, R. W.</a:t>
            </a:r>
            <a:r>
              <a:rPr lang="en-US" sz="1400">
                <a:solidFill>
                  <a:schemeClr val="bg1"/>
                </a:solidFill>
                <a:latin typeface="Futura Md BT" panose="020B0602020204020303" pitchFamily="34" charset="0"/>
              </a:rPr>
              <a:t>1949. </a:t>
            </a:r>
            <a:r>
              <a:rPr lang="en-US" sz="1400" i="1">
                <a:solidFill>
                  <a:schemeClr val="bg1"/>
                </a:solidFill>
                <a:latin typeface="Futura Md BT" panose="020B0602020204020303" pitchFamily="34" charset="0"/>
              </a:rPr>
              <a:t>The Geology of Indonesia</a:t>
            </a:r>
            <a:r>
              <a:rPr lang="en-US" sz="1400">
                <a:solidFill>
                  <a:schemeClr val="bg1"/>
                </a:solidFill>
                <a:latin typeface="Futura Md BT" panose="020B0602020204020303" pitchFamily="34" charset="0"/>
              </a:rPr>
              <a:t>. Vol 1A. General Geology, The Hague. Martinus Nijhoff, Netherlands.</a:t>
            </a:r>
          </a:p>
          <a:p>
            <a:pPr marL="688975" indent="-688975"/>
            <a:r>
              <a:rPr lang="en-ID" sz="1400">
                <a:solidFill>
                  <a:schemeClr val="bg1"/>
                </a:solidFill>
                <a:latin typeface="Futura Md BT" panose="020B0602020204020303" pitchFamily="34" charset="0"/>
              </a:rPr>
              <a:t>Van Zuidam, R. A and van Zuidam-Cancelado F., I. 1979. </a:t>
            </a:r>
            <a:r>
              <a:rPr lang="en-ID" sz="1400" i="1">
                <a:solidFill>
                  <a:schemeClr val="bg1"/>
                </a:solidFill>
                <a:latin typeface="Futura Md BT" panose="020B0602020204020303" pitchFamily="34" charset="0"/>
              </a:rPr>
              <a:t>Terrain Analysis and Classification using Aerial Photographs</a:t>
            </a:r>
            <a:r>
              <a:rPr lang="en-ID" sz="1400">
                <a:solidFill>
                  <a:schemeClr val="bg1"/>
                </a:solidFill>
                <a:latin typeface="Futura Md BT" panose="020B0602020204020303" pitchFamily="34" charset="0"/>
              </a:rPr>
              <a:t>.  ITC.  Netherland.</a:t>
            </a:r>
            <a:endParaRPr lang="en-US" sz="1400">
              <a:solidFill>
                <a:schemeClr val="bg1"/>
              </a:solidFill>
              <a:latin typeface="Futura Md BT" panose="020B0602020204020303" pitchFamily="34" charset="0"/>
            </a:endParaRPr>
          </a:p>
          <a:p>
            <a:pPr marL="688975" indent="-688975"/>
            <a:r>
              <a:rPr lang="en-US" sz="1400">
                <a:solidFill>
                  <a:schemeClr val="bg1"/>
                </a:solidFill>
                <a:latin typeface="Futura Md BT" panose="020B0602020204020303" pitchFamily="34" charset="0"/>
              </a:rPr>
              <a:t>Van Zuidam, R. A., 1983. </a:t>
            </a:r>
            <a:r>
              <a:rPr lang="en-US" sz="1400" i="1">
                <a:solidFill>
                  <a:schemeClr val="bg1"/>
                </a:solidFill>
                <a:latin typeface="Futura Md BT" panose="020B0602020204020303" pitchFamily="34" charset="0"/>
              </a:rPr>
              <a:t>Guide to Geomorphologic Aerial Photographic Interpretation and Mapping</a:t>
            </a:r>
            <a:r>
              <a:rPr lang="en-US" sz="1400">
                <a:solidFill>
                  <a:schemeClr val="bg1"/>
                </a:solidFill>
                <a:latin typeface="Futura Md BT" panose="020B0602020204020303" pitchFamily="34" charset="0"/>
              </a:rPr>
              <a:t>, ITC, Netherlands.</a:t>
            </a:r>
          </a:p>
          <a:p>
            <a:pPr marL="688975" indent="-688975" algn="just">
              <a:lnSpc>
                <a:spcPct val="150000"/>
              </a:lnSpc>
              <a:spcAft>
                <a:spcPts val="0"/>
              </a:spcAft>
              <a:tabLst>
                <a:tab pos="4500880" algn="ctr"/>
                <a:tab pos="4800600" algn="l"/>
              </a:tabLst>
            </a:pPr>
            <a:endParaRPr lang="en-US" sz="14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2926109" y="1175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DAFTAR </a:t>
            </a:r>
            <a:r>
              <a:rPr lang="en-GB" sz="2400" smtClean="0">
                <a:solidFill>
                  <a:schemeClr val="bg1">
                    <a:lumMod val="85000"/>
                  </a:schemeClr>
                </a:solidFill>
                <a:latin typeface="Futura Md BT" panose="020B0602020204020303" pitchFamily="34" charset="0"/>
              </a:rPr>
              <a:t>PUSTAKA</a:t>
            </a:r>
            <a:endParaRPr lang="en-US" sz="2400">
              <a:solidFill>
                <a:srgbClr val="FFC000"/>
              </a:solidFill>
              <a:latin typeface="Futura Md BT" panose="020B0602020204020303" pitchFamily="34" charset="0"/>
            </a:endParaRPr>
          </a:p>
        </p:txBody>
      </p:sp>
    </p:spTree>
    <p:extLst>
      <p:ext uri="{BB962C8B-B14F-4D97-AF65-F5344CB8AC3E}">
        <p14:creationId xmlns:p14="http://schemas.microsoft.com/office/powerpoint/2010/main" val="28858499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9678" y="2141369"/>
            <a:ext cx="5402179" cy="2862322"/>
          </a:xfrm>
          <a:prstGeom prst="rect">
            <a:avLst/>
          </a:prstGeom>
          <a:noFill/>
        </p:spPr>
        <p:txBody>
          <a:bodyPr wrap="square" rtlCol="0">
            <a:spAutoFit/>
          </a:bodyPr>
          <a:lstStyle/>
          <a:p>
            <a:pPr algn="just"/>
            <a:r>
              <a:rPr lang="en-US" smtClean="0">
                <a:solidFill>
                  <a:schemeClr val="bg1"/>
                </a:solidFill>
                <a:latin typeface="Futura Md BT" panose="020B0602020204020303" pitchFamily="34" charset="0"/>
              </a:rPr>
              <a:t>	</a:t>
            </a:r>
            <a:r>
              <a:rPr lang="en-US" smtClean="0">
                <a:solidFill>
                  <a:schemeClr val="bg1"/>
                </a:solidFill>
                <a:latin typeface="Futura Md BT" panose="020B0602020204020303" pitchFamily="34" charset="0"/>
                <a:cs typeface="Times New Roman" panose="02020603050405020304" pitchFamily="18" charset="0"/>
              </a:rPr>
              <a:t>Satuan </a:t>
            </a:r>
            <a:r>
              <a:rPr lang="en-US">
                <a:solidFill>
                  <a:schemeClr val="bg1"/>
                </a:solidFill>
                <a:latin typeface="Futura Md BT" panose="020B0602020204020303" pitchFamily="34" charset="0"/>
                <a:cs typeface="Times New Roman" panose="02020603050405020304" pitchFamily="18" charset="0"/>
              </a:rPr>
              <a:t>bentang alam ini menempati </a:t>
            </a:r>
            <a:r>
              <a:rPr lang="en-US" smtClean="0">
                <a:solidFill>
                  <a:schemeClr val="bg1"/>
                </a:solidFill>
                <a:latin typeface="Futura Md BT" panose="020B0602020204020303" pitchFamily="34" charset="0"/>
                <a:cs typeface="Times New Roman" panose="02020603050405020304" pitchFamily="18" charset="0"/>
              </a:rPr>
              <a:t>± 62% </a:t>
            </a:r>
            <a:r>
              <a:rPr lang="en-US">
                <a:solidFill>
                  <a:schemeClr val="bg1"/>
                </a:solidFill>
                <a:latin typeface="Futura Md BT" panose="020B0602020204020303" pitchFamily="34" charset="0"/>
                <a:cs typeface="Times New Roman" panose="02020603050405020304" pitchFamily="18" charset="0"/>
              </a:rPr>
              <a:t>dari seluruh daerah penelitian meliputi Desa Depok, Desa Karanganjaya, Desa Panujah, Desa Dukuhjati Kidul, Desa Kajen, Desa Lebaksiu Lor, Desa Lebaksiu Kidul, Desa Padasari, Desa Capar, Desa Danareja, dan Desa Sangkanjaya. Satuan ini memiliki kelerengan rata-rata 26,68 % (8°-16°), beda tinggi </a:t>
            </a:r>
            <a:r>
              <a:rPr lang="en-US" smtClean="0">
                <a:solidFill>
                  <a:schemeClr val="bg1"/>
                </a:solidFill>
                <a:latin typeface="Futura Md BT" panose="020B0602020204020303" pitchFamily="34" charset="0"/>
                <a:cs typeface="Times New Roman" panose="02020603050405020304" pitchFamily="18" charset="0"/>
              </a:rPr>
              <a:t>54,33 </a:t>
            </a:r>
            <a:r>
              <a:rPr lang="en-US">
                <a:solidFill>
                  <a:schemeClr val="bg1"/>
                </a:solidFill>
                <a:latin typeface="Futura Md BT" panose="020B0602020204020303" pitchFamily="34" charset="0"/>
                <a:cs typeface="Times New Roman" panose="02020603050405020304" pitchFamily="18" charset="0"/>
              </a:rPr>
              <a:t>meter berdasarkan klasifikasi van Zuidam </a:t>
            </a:r>
            <a:r>
              <a:rPr lang="en-US" smtClean="0">
                <a:solidFill>
                  <a:schemeClr val="bg1"/>
                </a:solidFill>
                <a:latin typeface="Futura Md BT" panose="020B0602020204020303" pitchFamily="34" charset="0"/>
                <a:cs typeface="Times New Roman" panose="02020603050405020304" pitchFamily="18" charset="0"/>
              </a:rPr>
              <a:t>dan van Zuidam-Concelado (1979</a:t>
            </a:r>
            <a:r>
              <a:rPr lang="en-US">
                <a:solidFill>
                  <a:schemeClr val="bg1"/>
                </a:solidFill>
                <a:latin typeface="Futura Md BT" panose="020B0602020204020303" pitchFamily="34" charset="0"/>
                <a:cs typeface="Times New Roman" panose="02020603050405020304" pitchFamily="18" charset="0"/>
              </a:rPr>
              <a:t>). </a:t>
            </a:r>
          </a:p>
        </p:txBody>
      </p:sp>
      <p:sp>
        <p:nvSpPr>
          <p:cNvPr id="6" name="Rectangle 5"/>
          <p:cNvSpPr/>
          <p:nvPr/>
        </p:nvSpPr>
        <p:spPr>
          <a:xfrm>
            <a:off x="5695387" y="5667812"/>
            <a:ext cx="6011693" cy="307777"/>
          </a:xfrm>
          <a:prstGeom prst="rect">
            <a:avLst/>
          </a:prstGeom>
        </p:spPr>
        <p:txBody>
          <a:bodyPr wrap="square">
            <a:spAutoFit/>
          </a:bodyPr>
          <a:lstStyle/>
          <a:p>
            <a:pPr marR="179070" algn="ctr"/>
            <a:r>
              <a:rPr lang="id-ID" sz="1400">
                <a:solidFill>
                  <a:schemeClr val="bg1"/>
                </a:solidFill>
                <a:latin typeface="Futura Md BT" panose="020B0602020204020303" pitchFamily="34" charset="0"/>
                <a:ea typeface="Calibri" panose="020F0502020204030204" pitchFamily="34" charset="0"/>
                <a:cs typeface="Times New Roman" panose="02020603050405020304" pitchFamily="18" charset="0"/>
              </a:rPr>
              <a:t>Gambar </a:t>
            </a:r>
            <a:r>
              <a:rPr lang="en-US" sz="1400"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1</a:t>
            </a:r>
            <a:r>
              <a:rPr lang="id-ID" sz="1400"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 </a:t>
            </a:r>
            <a:r>
              <a:rPr lang="en-US" sz="1400">
                <a:solidFill>
                  <a:schemeClr val="bg1"/>
                </a:solidFill>
                <a:latin typeface="Futura Md BT" panose="020B0602020204020303" pitchFamily="34" charset="0"/>
              </a:rPr>
              <a:t>Morfologi </a:t>
            </a:r>
            <a:r>
              <a:rPr lang="en-US" sz="1400" smtClean="0">
                <a:solidFill>
                  <a:schemeClr val="bg1"/>
                </a:solidFill>
                <a:latin typeface="Futura Md BT" panose="020B0602020204020303" pitchFamily="34" charset="0"/>
              </a:rPr>
              <a:t>Perbukitan Struktural (S2) </a:t>
            </a:r>
            <a:r>
              <a:rPr lang="en-US" sz="1400">
                <a:solidFill>
                  <a:schemeClr val="bg1"/>
                </a:solidFill>
                <a:latin typeface="Futura Md BT" panose="020B0602020204020303" pitchFamily="34" charset="0"/>
              </a:rPr>
              <a:t>Lp 29a, N57°E</a:t>
            </a:r>
            <a:endParaRPr lang="en-US" sz="14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2890768"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GEOMOR</a:t>
            </a:r>
            <a:r>
              <a:rPr lang="en-GB" sz="2400" smtClean="0">
                <a:solidFill>
                  <a:schemeClr val="bg1">
                    <a:lumMod val="85000"/>
                  </a:schemeClr>
                </a:solidFill>
                <a:latin typeface="Futura Md BT" panose="020B0602020204020303" pitchFamily="34" charset="0"/>
              </a:rPr>
              <a:t>FOLOGI</a:t>
            </a:r>
            <a:endParaRPr lang="en-US" sz="2400">
              <a:solidFill>
                <a:srgbClr val="FFC000"/>
              </a:solidFill>
              <a:latin typeface="Futura Md BT" panose="020B0602020204020303" pitchFamily="34" charset="0"/>
            </a:endParaRPr>
          </a:p>
        </p:txBody>
      </p:sp>
      <p:sp>
        <p:nvSpPr>
          <p:cNvPr id="3" name="TextBox 2"/>
          <p:cNvSpPr txBox="1"/>
          <p:nvPr/>
        </p:nvSpPr>
        <p:spPr>
          <a:xfrm>
            <a:off x="3286887" y="918031"/>
            <a:ext cx="5803961" cy="369332"/>
          </a:xfrm>
          <a:prstGeom prst="rect">
            <a:avLst/>
          </a:prstGeom>
          <a:noFill/>
        </p:spPr>
        <p:txBody>
          <a:bodyPr wrap="none" rtlCol="0">
            <a:spAutoFit/>
          </a:bodyPr>
          <a:lstStyle/>
          <a:p>
            <a:r>
              <a:rPr lang="en-US" b="1">
                <a:solidFill>
                  <a:schemeClr val="bg1"/>
                </a:solidFill>
                <a:latin typeface="Futura Md BT" panose="020B0602020204020303" pitchFamily="34" charset="0"/>
              </a:rPr>
              <a:t>Satuan Geomorfologi </a:t>
            </a:r>
            <a:r>
              <a:rPr lang="en-US" b="1" smtClean="0">
                <a:solidFill>
                  <a:schemeClr val="accent4"/>
                </a:solidFill>
                <a:latin typeface="Futura Md BT" panose="020B0602020204020303" pitchFamily="34" charset="0"/>
              </a:rPr>
              <a:t>Perbukitan </a:t>
            </a:r>
            <a:r>
              <a:rPr lang="en-US" b="1" smtClean="0">
                <a:solidFill>
                  <a:schemeClr val="bg1"/>
                </a:solidFill>
                <a:latin typeface="Futura Md BT" panose="020B0602020204020303" pitchFamily="34" charset="0"/>
              </a:rPr>
              <a:t>Struktural (S2)</a:t>
            </a:r>
            <a:endParaRPr lang="en-US">
              <a:solidFill>
                <a:schemeClr val="bg1"/>
              </a:solidFill>
              <a:latin typeface="Futura Md BT" panose="020B0602020204020303"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0809" y="1524564"/>
            <a:ext cx="5160264" cy="4059936"/>
          </a:xfrm>
          <a:prstGeom prst="rect">
            <a:avLst/>
          </a:prstGeom>
        </p:spPr>
      </p:pic>
    </p:spTree>
    <p:extLst>
      <p:ext uri="{BB962C8B-B14F-4D97-AF65-F5344CB8AC3E}">
        <p14:creationId xmlns:p14="http://schemas.microsoft.com/office/powerpoint/2010/main" val="771046164"/>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85800"/>
            <a:ext cx="12192000" cy="1454309"/>
          </a:xfrm>
          <a:prstGeom prst="rect">
            <a:avLst/>
          </a:prstGeom>
        </p:spPr>
        <p:txBody>
          <a:bodyPr wrap="square">
            <a:spAutoFit/>
          </a:bodyPr>
          <a:lstStyle/>
          <a:p>
            <a:pPr marL="688975" indent="-688975"/>
            <a:r>
              <a:rPr lang="en-ID" sz="1400">
                <a:solidFill>
                  <a:schemeClr val="bg1"/>
                </a:solidFill>
                <a:latin typeface="Futura Md BT" panose="020B0602020204020303" pitchFamily="34" charset="0"/>
              </a:rPr>
              <a:t>Van Zuidam, R. A. 1985. Aerial Photo – Interpretation in Terrain Analysis and Geomorphologic Mapping. Smith Publisher, The Hague, ITC.</a:t>
            </a:r>
          </a:p>
          <a:p>
            <a:pPr marL="688975" indent="-688975"/>
            <a:r>
              <a:rPr lang="en-ID" sz="1400">
                <a:solidFill>
                  <a:schemeClr val="bg1"/>
                </a:solidFill>
                <a:latin typeface="Futura Md BT" panose="020B0602020204020303" pitchFamily="34" charset="0"/>
              </a:rPr>
              <a:t>Verstappen, H,Th, 1983. Applied Geomorphology. Geomorphological Surveys For Environtmental Developmen. New York. El sevier </a:t>
            </a:r>
          </a:p>
          <a:p>
            <a:pPr marL="688975" indent="-688975"/>
            <a:r>
              <a:rPr lang="en-ID" sz="1400">
                <a:solidFill>
                  <a:schemeClr val="bg1"/>
                </a:solidFill>
                <a:latin typeface="Futura Md BT" panose="020B0602020204020303" pitchFamily="34" charset="0"/>
              </a:rPr>
              <a:t>Vessels, R.K. dan Davies, D.K., 1981. Non Marine Sedimentation in an Active Fire Arc Basin, in F.G. Etridge &amp; R.M. Flores (Eds.), Recent and Ancient Non Marine Depositional Environments. no. 31.</a:t>
            </a:r>
          </a:p>
          <a:p>
            <a:pPr marL="688975" indent="-688975"/>
            <a:r>
              <a:rPr lang="en-ID" sz="1400">
                <a:solidFill>
                  <a:schemeClr val="bg1"/>
                </a:solidFill>
                <a:latin typeface="Futura Md BT" panose="020B0602020204020303" pitchFamily="34" charset="0"/>
              </a:rPr>
              <a:t>Wentworth, C.K. 1922. A scale of grade and class term for clastic sediment. J. Geology, 30:337-392.</a:t>
            </a:r>
          </a:p>
          <a:p>
            <a:pPr marL="688975" indent="-688975" algn="just">
              <a:lnSpc>
                <a:spcPct val="150000"/>
              </a:lnSpc>
              <a:spcAft>
                <a:spcPts val="0"/>
              </a:spcAft>
              <a:tabLst>
                <a:tab pos="4500880" algn="ctr"/>
                <a:tab pos="4800600" algn="l"/>
              </a:tabLst>
            </a:pPr>
            <a:endParaRPr lang="en-US" sz="14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2926109" y="1175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DAFTAR </a:t>
            </a:r>
            <a:r>
              <a:rPr lang="en-GB" sz="2400" smtClean="0">
                <a:solidFill>
                  <a:schemeClr val="bg1">
                    <a:lumMod val="85000"/>
                  </a:schemeClr>
                </a:solidFill>
                <a:latin typeface="Futura Md BT" panose="020B0602020204020303" pitchFamily="34" charset="0"/>
              </a:rPr>
              <a:t>PUSTAKA</a:t>
            </a:r>
            <a:endParaRPr lang="en-US" sz="2400">
              <a:solidFill>
                <a:srgbClr val="FFC000"/>
              </a:solidFill>
              <a:latin typeface="Futura Md BT" panose="020B0602020204020303" pitchFamily="34" charset="0"/>
            </a:endParaRPr>
          </a:p>
        </p:txBody>
      </p:sp>
    </p:spTree>
    <p:extLst>
      <p:ext uri="{BB962C8B-B14F-4D97-AF65-F5344CB8AC3E}">
        <p14:creationId xmlns:p14="http://schemas.microsoft.com/office/powerpoint/2010/main" val="737069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97600" y="2184400"/>
            <a:ext cx="1745991" cy="369332"/>
          </a:xfrm>
          <a:prstGeom prst="rect">
            <a:avLst/>
          </a:prstGeom>
          <a:noFill/>
        </p:spPr>
        <p:txBody>
          <a:bodyPr wrap="none" rtlCol="0">
            <a:spAutoFit/>
          </a:bodyPr>
          <a:lstStyle/>
          <a:p>
            <a:r>
              <a:rPr lang="en-US" smtClean="0">
                <a:solidFill>
                  <a:schemeClr val="bg1"/>
                </a:solidFill>
                <a:latin typeface="Brush Script MT" panose="03060802040406070304" pitchFamily="66" charset="0"/>
              </a:rPr>
              <a:t>TERIMAKASIH</a:t>
            </a:r>
            <a:endParaRPr lang="en-US">
              <a:solidFill>
                <a:schemeClr val="bg1"/>
              </a:solidFill>
              <a:latin typeface="Brush Script MT" panose="03060802040406070304" pitchFamily="66"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41300" y="1028700"/>
            <a:ext cx="3911600" cy="830997"/>
          </a:xfrm>
          <a:prstGeom prst="rect">
            <a:avLst/>
          </a:prstGeom>
          <a:noFill/>
        </p:spPr>
        <p:txBody>
          <a:bodyPr wrap="square" rtlCol="0">
            <a:spAutoFit/>
          </a:bodyPr>
          <a:lstStyle/>
          <a:p>
            <a:r>
              <a:rPr lang="en-US" sz="4800" smtClean="0">
                <a:latin typeface="Bell MT" panose="02020503060305020303" pitchFamily="18" charset="0"/>
              </a:rPr>
              <a:t>THANK YOU</a:t>
            </a:r>
            <a:endParaRPr lang="en-US" sz="4800">
              <a:latin typeface="Bell MT" panose="02020503060305020303" pitchFamily="18" charset="0"/>
            </a:endParaRPr>
          </a:p>
        </p:txBody>
      </p:sp>
    </p:spTree>
    <p:extLst>
      <p:ext uri="{BB962C8B-B14F-4D97-AF65-F5344CB8AC3E}">
        <p14:creationId xmlns:p14="http://schemas.microsoft.com/office/powerpoint/2010/main" val="1232874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768"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GEOMOR</a:t>
            </a:r>
            <a:r>
              <a:rPr lang="en-GB" sz="2400" smtClean="0">
                <a:solidFill>
                  <a:schemeClr val="bg1">
                    <a:lumMod val="85000"/>
                  </a:schemeClr>
                </a:solidFill>
                <a:latin typeface="Futura Md BT" panose="020B0602020204020303" pitchFamily="34" charset="0"/>
              </a:rPr>
              <a:t>FOLOGI</a:t>
            </a:r>
            <a:endParaRPr lang="en-US" sz="2400">
              <a:solidFill>
                <a:srgbClr val="FFC000"/>
              </a:solidFill>
              <a:latin typeface="Futura Md BT" panose="020B0602020204020303" pitchFamily="34" charset="0"/>
            </a:endParaRPr>
          </a:p>
        </p:txBody>
      </p:sp>
      <p:sp>
        <p:nvSpPr>
          <p:cNvPr id="5" name="Rectangle 4"/>
          <p:cNvSpPr/>
          <p:nvPr/>
        </p:nvSpPr>
        <p:spPr>
          <a:xfrm>
            <a:off x="2647095" y="838158"/>
            <a:ext cx="6687428" cy="507831"/>
          </a:xfrm>
          <a:prstGeom prst="rect">
            <a:avLst/>
          </a:prstGeom>
        </p:spPr>
        <p:txBody>
          <a:bodyPr wrap="square">
            <a:spAutoFit/>
          </a:bodyPr>
          <a:lstStyle/>
          <a:p>
            <a:pPr marL="90170" algn="just">
              <a:lnSpc>
                <a:spcPct val="150000"/>
              </a:lnSpc>
              <a:spcAft>
                <a:spcPts val="0"/>
              </a:spcAft>
            </a:pPr>
            <a:r>
              <a:rPr lang="en-US" b="1">
                <a:solidFill>
                  <a:schemeClr val="bg1"/>
                </a:solidFill>
                <a:latin typeface="Futura Md BT" panose="020B0602020204020303" pitchFamily="34" charset="0"/>
                <a:ea typeface="Calibri" panose="020F0502020204030204" pitchFamily="34" charset="0"/>
                <a:cs typeface="Times New Roman" panose="02020603050405020304" pitchFamily="18" charset="0"/>
              </a:rPr>
              <a:t>Satuan Geomorfologi </a:t>
            </a:r>
            <a:r>
              <a:rPr lang="en-US" b="1" smtClean="0">
                <a:solidFill>
                  <a:schemeClr val="accent4"/>
                </a:solidFill>
                <a:latin typeface="Futura Md BT" panose="020B0602020204020303" pitchFamily="34" charset="0"/>
                <a:ea typeface="Calibri" panose="020F0502020204030204" pitchFamily="34" charset="0"/>
                <a:cs typeface="Times New Roman" panose="02020603050405020304" pitchFamily="18" charset="0"/>
              </a:rPr>
              <a:t>Bergelombang </a:t>
            </a:r>
            <a:r>
              <a:rPr lang="en-US" b="1"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Lemah-Kuat </a:t>
            </a:r>
            <a:r>
              <a:rPr lang="en-US" b="1">
                <a:solidFill>
                  <a:schemeClr val="bg1"/>
                </a:solidFill>
                <a:latin typeface="Futura Md BT" panose="020B0602020204020303" pitchFamily="34" charset="0"/>
                <a:ea typeface="Calibri" panose="020F0502020204030204" pitchFamily="34" charset="0"/>
                <a:cs typeface="Times New Roman" panose="02020603050405020304" pitchFamily="18" charset="0"/>
              </a:rPr>
              <a:t>(D2)</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67227" y="1714327"/>
            <a:ext cx="4447082" cy="4247317"/>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	Satuan </a:t>
            </a:r>
            <a:r>
              <a:rPr lang="en-US">
                <a:solidFill>
                  <a:schemeClr val="bg1"/>
                </a:solidFill>
                <a:latin typeface="Futura Md BT" panose="020B0602020204020303" pitchFamily="34" charset="0"/>
                <a:ea typeface="Calibri" panose="020F0502020204030204" pitchFamily="34" charset="0"/>
              </a:rPr>
              <a:t>bentang alam ini menempati ± 33% dari seluruh daerah penelitian, meliputi Desa Dukuhsalam, Desa Dukuhwringin, Desa Pendawa, Desa Penusupan, Desa Depok, Desa Jatimulya, Desa Duhkuhlo, Desa Pener, Desa Yamansari, Desa Kajen, Desa Lebaksiu Lor, Desa Lebaksiu Kidul, Desa Timbangreja, Desa Danawarih, Desa Kedungwungu, Desa Penyalahan dan Desa Mokaha. Satuan ini memiliki kemiringan lereng rata-rata 12,27% (8°-16°) dan beda tinggi 40,97 meter</a:t>
            </a:r>
            <a:r>
              <a:rPr lang="en-US" smtClean="0">
                <a:solidFill>
                  <a:schemeClr val="bg1"/>
                </a:solidFill>
                <a:latin typeface="Futura Md BT" panose="020B0602020204020303" pitchFamily="34" charset="0"/>
                <a:ea typeface="Calibri" panose="020F0502020204030204" pitchFamily="34" charset="0"/>
              </a:rPr>
              <a:t>. </a:t>
            </a:r>
            <a:r>
              <a:rPr lang="en-US">
                <a:solidFill>
                  <a:schemeClr val="bg1"/>
                </a:solidFill>
                <a:latin typeface="Futura Md BT" panose="020B0602020204020303" pitchFamily="34" charset="0"/>
              </a:rPr>
              <a:t>B</a:t>
            </a:r>
            <a:r>
              <a:rPr lang="en-US" smtClean="0">
                <a:solidFill>
                  <a:schemeClr val="bg1"/>
                </a:solidFill>
                <a:latin typeface="Futura Md BT" panose="020B0602020204020303" pitchFamily="34" charset="0"/>
              </a:rPr>
              <a:t>erdasarkan </a:t>
            </a:r>
            <a:r>
              <a:rPr lang="en-US">
                <a:solidFill>
                  <a:schemeClr val="bg1"/>
                </a:solidFill>
                <a:latin typeface="Futura Md BT" panose="020B0602020204020303" pitchFamily="34" charset="0"/>
              </a:rPr>
              <a:t>klasifikasi van Zuidam dan van Zuidam-Concelado (1979</a:t>
            </a:r>
            <a:r>
              <a:rPr lang="en-US" smtClean="0">
                <a:solidFill>
                  <a:schemeClr val="bg1"/>
                </a:solidFill>
                <a:latin typeface="Futura Md BT" panose="020B0602020204020303" pitchFamily="34" charset="0"/>
              </a:rPr>
              <a:t>)</a:t>
            </a:r>
            <a:r>
              <a:rPr lang="en-US" smtClean="0">
                <a:solidFill>
                  <a:schemeClr val="bg1"/>
                </a:solidFill>
                <a:latin typeface="Futura Md BT" panose="020B0602020204020303" pitchFamily="34" charset="0"/>
                <a:ea typeface="Calibri" panose="020F0502020204030204" pitchFamily="34" charset="0"/>
              </a:rPr>
              <a:t>. </a:t>
            </a:r>
            <a:endParaRPr lang="en-US">
              <a:solidFill>
                <a:schemeClr val="bg1"/>
              </a:solidFill>
              <a:latin typeface="Futura Md BT" panose="020B0602020204020303" pitchFamily="34" charset="0"/>
            </a:endParaRPr>
          </a:p>
        </p:txBody>
      </p:sp>
      <p:sp>
        <p:nvSpPr>
          <p:cNvPr id="8" name="Rectangle 7"/>
          <p:cNvSpPr/>
          <p:nvPr/>
        </p:nvSpPr>
        <p:spPr>
          <a:xfrm>
            <a:off x="5990809" y="5398469"/>
            <a:ext cx="5154040" cy="523220"/>
          </a:xfrm>
          <a:prstGeom prst="rect">
            <a:avLst/>
          </a:prstGeom>
        </p:spPr>
        <p:txBody>
          <a:bodyPr wrap="none">
            <a:spAutoFit/>
          </a:bodyPr>
          <a:lstStyle/>
          <a:p>
            <a:r>
              <a:rPr lang="en-US" sz="1400" smtClean="0">
                <a:solidFill>
                  <a:schemeClr val="bg1"/>
                </a:solidFill>
                <a:latin typeface="Futura Md BT" panose="020B0602020204020303" pitchFamily="34" charset="0"/>
                <a:ea typeface="Calibri" panose="020F0502020204030204" pitchFamily="34" charset="0"/>
              </a:rPr>
              <a:t>Gambar 2. Morfologi Bergelombang Lemah-Kuat (D2</a:t>
            </a:r>
            <a:r>
              <a:rPr lang="en-US" sz="1400">
                <a:solidFill>
                  <a:schemeClr val="bg1"/>
                </a:solidFill>
                <a:latin typeface="Futura Md BT" panose="020B0602020204020303" pitchFamily="34" charset="0"/>
                <a:ea typeface="Calibri" panose="020F0502020204030204" pitchFamily="34" charset="0"/>
              </a:rPr>
              <a:t>) Lp </a:t>
            </a:r>
            <a:r>
              <a:rPr lang="en-US" sz="1400" smtClean="0">
                <a:solidFill>
                  <a:schemeClr val="bg1"/>
                </a:solidFill>
                <a:latin typeface="Futura Md BT" panose="020B0602020204020303" pitchFamily="34" charset="0"/>
                <a:ea typeface="Calibri" panose="020F0502020204030204" pitchFamily="34" charset="0"/>
              </a:rPr>
              <a:t>52</a:t>
            </a:r>
          </a:p>
          <a:p>
            <a:pPr algn="ctr"/>
            <a:r>
              <a:rPr lang="en-US" sz="1400" smtClean="0">
                <a:solidFill>
                  <a:schemeClr val="bg1"/>
                </a:solidFill>
                <a:latin typeface="Futura Md BT" panose="020B0602020204020303" pitchFamily="34" charset="0"/>
              </a:rPr>
              <a:t>N 49° E</a:t>
            </a:r>
            <a:endParaRPr lang="en-US" sz="1400">
              <a:solidFill>
                <a:schemeClr val="bg1"/>
              </a:solidFill>
              <a:latin typeface="Futura Md BT" panose="020B0602020204020303"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7993" y="1925338"/>
            <a:ext cx="6090827" cy="3417002"/>
          </a:xfrm>
          <a:prstGeom prst="rect">
            <a:avLst/>
          </a:prstGeom>
        </p:spPr>
      </p:pic>
    </p:spTree>
    <p:extLst>
      <p:ext uri="{BB962C8B-B14F-4D97-AF65-F5344CB8AC3E}">
        <p14:creationId xmlns:p14="http://schemas.microsoft.com/office/powerpoint/2010/main" val="2740213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768" y="219165"/>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GEOMOR</a:t>
            </a:r>
            <a:r>
              <a:rPr lang="en-GB" sz="2400" smtClean="0">
                <a:solidFill>
                  <a:schemeClr val="bg1">
                    <a:lumMod val="85000"/>
                  </a:schemeClr>
                </a:solidFill>
                <a:latin typeface="Futura Md BT" panose="020B0602020204020303" pitchFamily="34" charset="0"/>
              </a:rPr>
              <a:t>FOLOGI</a:t>
            </a:r>
            <a:endParaRPr lang="en-US" sz="2400">
              <a:solidFill>
                <a:srgbClr val="FFC000"/>
              </a:solidFill>
              <a:latin typeface="Futura Md BT" panose="020B0602020204020303"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6041036" y="1805065"/>
            <a:ext cx="5829664" cy="4116050"/>
          </a:xfrm>
          <a:prstGeom prst="rect">
            <a:avLst/>
          </a:prstGeom>
        </p:spPr>
      </p:pic>
      <p:sp>
        <p:nvSpPr>
          <p:cNvPr id="6" name="Rectangle 5"/>
          <p:cNvSpPr/>
          <p:nvPr/>
        </p:nvSpPr>
        <p:spPr>
          <a:xfrm>
            <a:off x="394742" y="3143004"/>
            <a:ext cx="5436431" cy="1200329"/>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	Satuan </a:t>
            </a:r>
            <a:r>
              <a:rPr lang="en-US">
                <a:solidFill>
                  <a:schemeClr val="bg1"/>
                </a:solidFill>
                <a:latin typeface="Futura Md BT" panose="020B0602020204020303" pitchFamily="34" charset="0"/>
                <a:ea typeface="Calibri" panose="020F0502020204030204" pitchFamily="34" charset="0"/>
              </a:rPr>
              <a:t>ini menempati ±5% dari seluruh daerah penelitian, meliputi Desa Kajen, Desa Penusupan, Desa Lebaksiu Lor, Desa Lebaksiu Kidul, Desa Yamansari dan Desa Danawarih.</a:t>
            </a:r>
            <a:endParaRPr lang="en-US">
              <a:solidFill>
                <a:schemeClr val="bg1"/>
              </a:solidFill>
              <a:latin typeface="Futura Md BT" panose="020B0602020204020303" pitchFamily="34" charset="0"/>
            </a:endParaRPr>
          </a:p>
        </p:txBody>
      </p:sp>
      <p:sp>
        <p:nvSpPr>
          <p:cNvPr id="7" name="Rectangle 6"/>
          <p:cNvSpPr/>
          <p:nvPr/>
        </p:nvSpPr>
        <p:spPr>
          <a:xfrm>
            <a:off x="3542726" y="1058281"/>
            <a:ext cx="4576894" cy="369332"/>
          </a:xfrm>
          <a:prstGeom prst="rect">
            <a:avLst/>
          </a:prstGeom>
        </p:spPr>
        <p:txBody>
          <a:bodyPr wrap="none">
            <a:spAutoFit/>
          </a:bodyPr>
          <a:lstStyle/>
          <a:p>
            <a:r>
              <a:rPr lang="en-US" b="1">
                <a:solidFill>
                  <a:schemeClr val="bg1"/>
                </a:solidFill>
                <a:latin typeface="Futura Md BT" panose="020B0602020204020303" pitchFamily="34" charset="0"/>
                <a:ea typeface="Calibri" panose="020F0502020204030204" pitchFamily="34" charset="0"/>
              </a:rPr>
              <a:t>Satuan Geomorfologi </a:t>
            </a:r>
            <a:r>
              <a:rPr lang="en-US" b="1" i="1">
                <a:solidFill>
                  <a:schemeClr val="accent4"/>
                </a:solidFill>
                <a:latin typeface="Futura Md BT" panose="020B0602020204020303" pitchFamily="34" charset="0"/>
                <a:ea typeface="Calibri" panose="020F0502020204030204" pitchFamily="34" charset="0"/>
              </a:rPr>
              <a:t>Rivers Beds </a:t>
            </a:r>
            <a:r>
              <a:rPr lang="en-US" b="1">
                <a:solidFill>
                  <a:schemeClr val="bg1"/>
                </a:solidFill>
                <a:latin typeface="Futura Md BT" panose="020B0602020204020303" pitchFamily="34" charset="0"/>
                <a:ea typeface="Calibri" panose="020F0502020204030204" pitchFamily="34" charset="0"/>
              </a:rPr>
              <a:t>(F1)</a:t>
            </a:r>
            <a:endParaRPr lang="en-US">
              <a:solidFill>
                <a:schemeClr val="bg1"/>
              </a:solidFill>
              <a:latin typeface="Futura Md BT" panose="020B0602020204020303" pitchFamily="34" charset="0"/>
            </a:endParaRPr>
          </a:p>
        </p:txBody>
      </p:sp>
      <p:sp>
        <p:nvSpPr>
          <p:cNvPr id="8" name="Rectangle 7"/>
          <p:cNvSpPr/>
          <p:nvPr/>
        </p:nvSpPr>
        <p:spPr>
          <a:xfrm>
            <a:off x="7512203" y="5929235"/>
            <a:ext cx="2887329" cy="523220"/>
          </a:xfrm>
          <a:prstGeom prst="rect">
            <a:avLst/>
          </a:prstGeom>
        </p:spPr>
        <p:txBody>
          <a:bodyPr wrap="none">
            <a:spAutoFit/>
          </a:bodyPr>
          <a:lstStyle/>
          <a:p>
            <a:pPr algn="ctr"/>
            <a:r>
              <a:rPr lang="en-US" sz="1400" i="1" smtClean="0">
                <a:solidFill>
                  <a:schemeClr val="bg1"/>
                </a:solidFill>
                <a:latin typeface="Futura Md BT" panose="020B0602020204020303" pitchFamily="34" charset="0"/>
                <a:ea typeface="Calibri" panose="020F0502020204030204" pitchFamily="34" charset="0"/>
              </a:rPr>
              <a:t>Gambar 3. Rivers </a:t>
            </a:r>
            <a:r>
              <a:rPr lang="en-US" sz="1400" i="1">
                <a:solidFill>
                  <a:schemeClr val="bg1"/>
                </a:solidFill>
                <a:latin typeface="Futura Md BT" panose="020B0602020204020303" pitchFamily="34" charset="0"/>
                <a:ea typeface="Calibri" panose="020F0502020204030204" pitchFamily="34" charset="0"/>
              </a:rPr>
              <a:t>beds</a:t>
            </a:r>
            <a:r>
              <a:rPr lang="en-US" sz="1400">
                <a:solidFill>
                  <a:schemeClr val="bg1"/>
                </a:solidFill>
                <a:latin typeface="Futura Md BT" panose="020B0602020204020303" pitchFamily="34" charset="0"/>
                <a:ea typeface="Calibri" panose="020F0502020204030204" pitchFamily="34" charset="0"/>
              </a:rPr>
              <a:t> (</a:t>
            </a:r>
            <a:r>
              <a:rPr lang="en-US" sz="1400" smtClean="0">
                <a:solidFill>
                  <a:schemeClr val="bg1"/>
                </a:solidFill>
                <a:latin typeface="Futura Md BT" panose="020B0602020204020303" pitchFamily="34" charset="0"/>
                <a:ea typeface="Calibri" panose="020F0502020204030204" pitchFamily="34" charset="0"/>
              </a:rPr>
              <a:t>F1) </a:t>
            </a:r>
            <a:r>
              <a:rPr lang="en-US" sz="1400">
                <a:solidFill>
                  <a:schemeClr val="bg1"/>
                </a:solidFill>
                <a:latin typeface="Futura Md BT" panose="020B0602020204020303" pitchFamily="34" charset="0"/>
                <a:ea typeface="Calibri" panose="020F0502020204030204" pitchFamily="34" charset="0"/>
              </a:rPr>
              <a:t>Lp </a:t>
            </a:r>
            <a:r>
              <a:rPr lang="en-US" sz="1400" smtClean="0">
                <a:solidFill>
                  <a:schemeClr val="bg1"/>
                </a:solidFill>
                <a:latin typeface="Futura Md BT" panose="020B0602020204020303" pitchFamily="34" charset="0"/>
                <a:ea typeface="Calibri" panose="020F0502020204030204" pitchFamily="34" charset="0"/>
              </a:rPr>
              <a:t>1a</a:t>
            </a:r>
          </a:p>
          <a:p>
            <a:pPr algn="ctr"/>
            <a:r>
              <a:rPr lang="en-US" sz="1400" smtClean="0">
                <a:solidFill>
                  <a:schemeClr val="bg1"/>
                </a:solidFill>
                <a:latin typeface="Futura Md BT" panose="020B0602020204020303" pitchFamily="34" charset="0"/>
              </a:rPr>
              <a:t>N 173° E</a:t>
            </a:r>
            <a:endParaRPr lang="en-US" sz="1400">
              <a:solidFill>
                <a:schemeClr val="bg1"/>
              </a:solidFill>
              <a:latin typeface="Futura Md BT" panose="020B0602020204020303" pitchFamily="34" charset="0"/>
            </a:endParaRPr>
          </a:p>
        </p:txBody>
      </p:sp>
    </p:spTree>
    <p:extLst>
      <p:ext uri="{BB962C8B-B14F-4D97-AF65-F5344CB8AC3E}">
        <p14:creationId xmlns:p14="http://schemas.microsoft.com/office/powerpoint/2010/main" val="1108352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1799289" y="374754"/>
            <a:ext cx="3676650" cy="6148070"/>
          </a:xfrm>
          <a:prstGeom prst="rect">
            <a:avLst/>
          </a:prstGeom>
        </p:spPr>
      </p:pic>
      <p:sp>
        <p:nvSpPr>
          <p:cNvPr id="5" name="Rectangle 4"/>
          <p:cNvSpPr/>
          <p:nvPr/>
        </p:nvSpPr>
        <p:spPr>
          <a:xfrm>
            <a:off x="4888411" y="5422"/>
            <a:ext cx="2443298" cy="369332"/>
          </a:xfrm>
          <a:prstGeom prst="rect">
            <a:avLst/>
          </a:prstGeom>
        </p:spPr>
        <p:txBody>
          <a:bodyPr wrap="none">
            <a:spAutoFit/>
          </a:bodyPr>
          <a:lstStyle/>
          <a:p>
            <a:r>
              <a:rPr lang="en-US" b="1" u="sng" smtClean="0">
                <a:solidFill>
                  <a:schemeClr val="accent4"/>
                </a:solidFill>
                <a:latin typeface="Futura Md BT" panose="020B0602020204020303" pitchFamily="34" charset="0"/>
                <a:ea typeface="Calibri" panose="020F0502020204030204" pitchFamily="34" charset="0"/>
              </a:rPr>
              <a:t>POLA</a:t>
            </a:r>
            <a:r>
              <a:rPr lang="en-US" b="1" u="sng" smtClean="0">
                <a:solidFill>
                  <a:schemeClr val="bg1"/>
                </a:solidFill>
                <a:latin typeface="Futura Md BT" panose="020B0602020204020303" pitchFamily="34" charset="0"/>
                <a:ea typeface="Calibri" panose="020F0502020204030204" pitchFamily="34" charset="0"/>
              </a:rPr>
              <a:t> PENGALIRAN</a:t>
            </a:r>
            <a:endParaRPr lang="en-US" u="sng">
              <a:solidFill>
                <a:schemeClr val="bg1"/>
              </a:solidFill>
              <a:latin typeface="Futura Md BT" panose="020B0602020204020303" pitchFamily="34" charset="0"/>
            </a:endParaRPr>
          </a:p>
        </p:txBody>
      </p:sp>
      <p:sp>
        <p:nvSpPr>
          <p:cNvPr id="6" name="TextBox 5">
            <a:extLst>
              <a:ext uri="{FF2B5EF4-FFF2-40B4-BE49-F238E27FC236}">
                <a16:creationId xmlns="" xmlns:a16="http://schemas.microsoft.com/office/drawing/2014/main" id="{32F1ED3F-D68A-45B8-B3F3-19CF456902D3}"/>
              </a:ext>
            </a:extLst>
          </p:cNvPr>
          <p:cNvSpPr txBox="1"/>
          <p:nvPr/>
        </p:nvSpPr>
        <p:spPr>
          <a:xfrm>
            <a:off x="5661285" y="1924317"/>
            <a:ext cx="4097312" cy="2400657"/>
          </a:xfrm>
          <a:prstGeom prst="rect">
            <a:avLst/>
          </a:prstGeom>
          <a:noFill/>
        </p:spPr>
        <p:txBody>
          <a:bodyPr wrap="square" rtlCol="0">
            <a:spAutoFit/>
          </a:bodyPr>
          <a:lstStyle/>
          <a:p>
            <a:pPr algn="just">
              <a:lnSpc>
                <a:spcPct val="150000"/>
              </a:lnSpc>
              <a:tabLst>
                <a:tab pos="449263" algn="l"/>
              </a:tabLst>
            </a:pPr>
            <a:r>
              <a:rPr lang="id-ID" sz="2000" dirty="0">
                <a:solidFill>
                  <a:schemeClr val="bg1"/>
                </a:solidFill>
                <a:latin typeface="Futura Md BT" panose="020B0602020204020303" pitchFamily="34" charset="0"/>
                <a:cs typeface="Times New Roman" pitchFamily="18" charset="0"/>
              </a:rPr>
              <a:t>Pola pengaliran yang </a:t>
            </a:r>
            <a:r>
              <a:rPr lang="id-ID" sz="2000" dirty="0" smtClean="0">
                <a:solidFill>
                  <a:schemeClr val="bg1"/>
                </a:solidFill>
                <a:latin typeface="Futura Md BT" panose="020B0602020204020303" pitchFamily="34" charset="0"/>
                <a:cs typeface="Times New Roman" pitchFamily="18" charset="0"/>
              </a:rPr>
              <a:t>terdapa</a:t>
            </a:r>
            <a:r>
              <a:rPr lang="en-US" sz="2000" dirty="0" smtClean="0">
                <a:solidFill>
                  <a:schemeClr val="bg1"/>
                </a:solidFill>
                <a:latin typeface="Futura Md BT" panose="020B0602020204020303" pitchFamily="34" charset="0"/>
                <a:cs typeface="Times New Roman" pitchFamily="18" charset="0"/>
              </a:rPr>
              <a:t>t</a:t>
            </a:r>
            <a:r>
              <a:rPr lang="id-ID" sz="2000" dirty="0" smtClean="0">
                <a:solidFill>
                  <a:schemeClr val="bg1"/>
                </a:solidFill>
                <a:latin typeface="Futura Md BT" panose="020B0602020204020303" pitchFamily="34" charset="0"/>
                <a:cs typeface="Times New Roman" pitchFamily="18" charset="0"/>
              </a:rPr>
              <a:t> </a:t>
            </a:r>
            <a:r>
              <a:rPr lang="id-ID" sz="2000" dirty="0">
                <a:solidFill>
                  <a:schemeClr val="bg1"/>
                </a:solidFill>
                <a:latin typeface="Futura Md BT" panose="020B0602020204020303" pitchFamily="34" charset="0"/>
                <a:cs typeface="Times New Roman" pitchFamily="18" charset="0"/>
              </a:rPr>
              <a:t>pada daerah penelitian adalah sebagai berikut :</a:t>
            </a:r>
          </a:p>
          <a:p>
            <a:pPr marL="285750" indent="-285750" algn="just">
              <a:lnSpc>
                <a:spcPct val="150000"/>
              </a:lnSpc>
              <a:buClr>
                <a:schemeClr val="tx2"/>
              </a:buClr>
              <a:buFont typeface="Arial" panose="020B0604020202020204" pitchFamily="34" charset="0"/>
              <a:buChar char="•"/>
              <a:tabLst>
                <a:tab pos="449263" algn="l"/>
              </a:tabLst>
            </a:pPr>
            <a:r>
              <a:rPr lang="id-ID" sz="2000" dirty="0">
                <a:solidFill>
                  <a:schemeClr val="bg1"/>
                </a:solidFill>
                <a:latin typeface="Futura Md BT" panose="020B0602020204020303" pitchFamily="34" charset="0"/>
                <a:cs typeface="Times New Roman" pitchFamily="18" charset="0"/>
              </a:rPr>
              <a:t>Pola aliran Sub-</a:t>
            </a:r>
            <a:r>
              <a:rPr lang="id-ID" sz="2000" i="1" dirty="0">
                <a:solidFill>
                  <a:schemeClr val="bg1"/>
                </a:solidFill>
                <a:latin typeface="Futura Md BT" panose="020B0602020204020303" pitchFamily="34" charset="0"/>
                <a:cs typeface="Times New Roman" pitchFamily="18" charset="0"/>
              </a:rPr>
              <a:t>Dendritik</a:t>
            </a:r>
            <a:endParaRPr lang="en-US" sz="2000" i="1" dirty="0">
              <a:solidFill>
                <a:schemeClr val="bg1"/>
              </a:solidFill>
              <a:latin typeface="Futura Md BT" panose="020B0602020204020303" pitchFamily="34" charset="0"/>
              <a:cs typeface="Times New Roman" pitchFamily="18" charset="0"/>
            </a:endParaRPr>
          </a:p>
          <a:p>
            <a:pPr marL="285750" indent="-285750" algn="just">
              <a:lnSpc>
                <a:spcPct val="150000"/>
              </a:lnSpc>
              <a:buClr>
                <a:schemeClr val="tx2"/>
              </a:buClr>
              <a:buFont typeface="Arial" panose="020B0604020202020204" pitchFamily="34" charset="0"/>
              <a:buChar char="•"/>
              <a:tabLst>
                <a:tab pos="449263" algn="l"/>
              </a:tabLst>
            </a:pPr>
            <a:r>
              <a:rPr lang="id-ID" sz="2000" dirty="0">
                <a:solidFill>
                  <a:schemeClr val="bg1"/>
                </a:solidFill>
                <a:latin typeface="Futura Md BT" panose="020B0602020204020303" pitchFamily="34" charset="0"/>
                <a:cs typeface="Times New Roman" pitchFamily="18" charset="0"/>
              </a:rPr>
              <a:t>Pola </a:t>
            </a:r>
            <a:r>
              <a:rPr lang="id-ID" sz="2000">
                <a:solidFill>
                  <a:schemeClr val="bg1"/>
                </a:solidFill>
                <a:latin typeface="Futura Md BT" panose="020B0602020204020303" pitchFamily="34" charset="0"/>
                <a:cs typeface="Times New Roman" pitchFamily="18" charset="0"/>
              </a:rPr>
              <a:t>aliran </a:t>
            </a:r>
            <a:r>
              <a:rPr lang="en-US" sz="2000" i="1" smtClean="0">
                <a:solidFill>
                  <a:schemeClr val="bg1"/>
                </a:solidFill>
                <a:latin typeface="Futura Md BT" panose="020B0602020204020303" pitchFamily="34" charset="0"/>
                <a:cs typeface="Times New Roman" pitchFamily="18" charset="0"/>
              </a:rPr>
              <a:t>Paralel</a:t>
            </a:r>
            <a:endParaRPr lang="en-US" sz="2000" i="1" dirty="0">
              <a:solidFill>
                <a:schemeClr val="bg1"/>
              </a:solidFill>
              <a:latin typeface="Futura Md BT" panose="020B0602020204020303" pitchFamily="34" charset="0"/>
              <a:cs typeface="Times New Roman" pitchFamily="18" charset="0"/>
            </a:endParaRPr>
          </a:p>
        </p:txBody>
      </p:sp>
      <p:sp>
        <p:nvSpPr>
          <p:cNvPr id="7" name="Rectangle 6"/>
          <p:cNvSpPr/>
          <p:nvPr/>
        </p:nvSpPr>
        <p:spPr>
          <a:xfrm>
            <a:off x="1570381" y="6504171"/>
            <a:ext cx="4134465" cy="307777"/>
          </a:xfrm>
          <a:prstGeom prst="rect">
            <a:avLst/>
          </a:prstGeom>
        </p:spPr>
        <p:txBody>
          <a:bodyPr wrap="none">
            <a:spAutoFit/>
          </a:bodyPr>
          <a:lstStyle/>
          <a:p>
            <a:r>
              <a:rPr lang="en-US" sz="1400" smtClean="0">
                <a:solidFill>
                  <a:schemeClr val="bg1"/>
                </a:solidFill>
                <a:latin typeface="Futura Md BT" panose="020B0602020204020303" pitchFamily="34" charset="0"/>
                <a:ea typeface="Calibri" panose="020F0502020204030204" pitchFamily="34" charset="0"/>
              </a:rPr>
              <a:t>Gambar 4. Pola </a:t>
            </a:r>
            <a:r>
              <a:rPr lang="en-US" sz="1400">
                <a:solidFill>
                  <a:schemeClr val="bg1"/>
                </a:solidFill>
                <a:latin typeface="Futura Md BT" panose="020B0602020204020303" pitchFamily="34" charset="0"/>
                <a:ea typeface="Calibri" panose="020F0502020204030204" pitchFamily="34" charset="0"/>
              </a:rPr>
              <a:t>pengaliran di daerah penelitian</a:t>
            </a:r>
            <a:endParaRPr lang="en-US" sz="1400">
              <a:solidFill>
                <a:schemeClr val="bg1"/>
              </a:solidFill>
              <a:latin typeface="Futura Md BT" panose="020B0602020204020303" pitchFamily="34" charset="0"/>
            </a:endParaRPr>
          </a:p>
        </p:txBody>
      </p:sp>
    </p:spTree>
    <p:extLst>
      <p:ext uri="{BB962C8B-B14F-4D97-AF65-F5344CB8AC3E}">
        <p14:creationId xmlns:p14="http://schemas.microsoft.com/office/powerpoint/2010/main" val="13506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1654972" y="1086829"/>
            <a:ext cx="3404952" cy="4714364"/>
          </a:xfrm>
          <a:prstGeom prst="rect">
            <a:avLst/>
          </a:prstGeom>
        </p:spPr>
      </p:pic>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5676276" y="1486427"/>
            <a:ext cx="5836170" cy="3432023"/>
          </a:xfrm>
          <a:prstGeom prst="rect">
            <a:avLst/>
          </a:prstGeom>
        </p:spPr>
      </p:pic>
      <p:sp>
        <p:nvSpPr>
          <p:cNvPr id="7" name="Rectangle 6"/>
          <p:cNvSpPr/>
          <p:nvPr/>
        </p:nvSpPr>
        <p:spPr>
          <a:xfrm>
            <a:off x="829455" y="5998937"/>
            <a:ext cx="5106650" cy="584775"/>
          </a:xfrm>
          <a:prstGeom prst="rect">
            <a:avLst/>
          </a:prstGeom>
        </p:spPr>
        <p:txBody>
          <a:bodyPr wrap="square">
            <a:spAutoFit/>
          </a:bodyPr>
          <a:lstStyle/>
          <a:p>
            <a:r>
              <a:rPr lang="en-US" sz="1600" smtClean="0">
                <a:solidFill>
                  <a:schemeClr val="bg1"/>
                </a:solidFill>
                <a:latin typeface="Futura Md BT" panose="020B0602020204020303" pitchFamily="34" charset="0"/>
                <a:ea typeface="Calibri" panose="020F0502020204030204" pitchFamily="34" charset="0"/>
              </a:rPr>
              <a:t>Gambar 5. Kenampakan </a:t>
            </a:r>
            <a:r>
              <a:rPr lang="en-US" sz="1600">
                <a:solidFill>
                  <a:schemeClr val="bg1"/>
                </a:solidFill>
                <a:latin typeface="Futura Md BT" panose="020B0602020204020303" pitchFamily="34" charset="0"/>
                <a:ea typeface="Calibri" panose="020F0502020204030204" pitchFamily="34" charset="0"/>
              </a:rPr>
              <a:t>sungai yang menunjukkan sungai stadia muda berbentuk “V” N 179° E Lp 14</a:t>
            </a:r>
            <a:endParaRPr lang="en-US" sz="1600">
              <a:solidFill>
                <a:schemeClr val="bg1"/>
              </a:solidFill>
              <a:latin typeface="Futura Md BT" panose="020B0602020204020303" pitchFamily="34" charset="0"/>
            </a:endParaRPr>
          </a:p>
        </p:txBody>
      </p:sp>
      <p:sp>
        <p:nvSpPr>
          <p:cNvPr id="8" name="Rectangle 7"/>
          <p:cNvSpPr/>
          <p:nvPr/>
        </p:nvSpPr>
        <p:spPr>
          <a:xfrm>
            <a:off x="6180340" y="4935117"/>
            <a:ext cx="4828042" cy="882742"/>
          </a:xfrm>
          <a:prstGeom prst="rect">
            <a:avLst/>
          </a:prstGeom>
        </p:spPr>
        <p:txBody>
          <a:bodyPr wrap="square">
            <a:spAutoFit/>
          </a:bodyPr>
          <a:lstStyle/>
          <a:p>
            <a:pPr algn="ctr">
              <a:lnSpc>
                <a:spcPct val="107000"/>
              </a:lnSpc>
              <a:spcAft>
                <a:spcPts val="0"/>
              </a:spcAft>
            </a:pPr>
            <a:r>
              <a:rPr lang="en-US" sz="1600"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Gambar 6. Kenampakan </a:t>
            </a:r>
            <a:r>
              <a:rPr lang="en-US" sz="1600">
                <a:solidFill>
                  <a:schemeClr val="bg1"/>
                </a:solidFill>
                <a:latin typeface="Futura Md BT" panose="020B0602020204020303" pitchFamily="34" charset="0"/>
                <a:ea typeface="Calibri" panose="020F0502020204030204" pitchFamily="34" charset="0"/>
                <a:cs typeface="Times New Roman" panose="02020603050405020304" pitchFamily="18" charset="0"/>
              </a:rPr>
              <a:t>sungai stadia dewasa dengan ciri tubuh sungai berbentuk “U” N </a:t>
            </a:r>
            <a:r>
              <a:rPr lang="en-US" sz="1600"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307</a:t>
            </a:r>
            <a:r>
              <a:rPr lang="en-US" sz="1600">
                <a:solidFill>
                  <a:schemeClr val="bg1"/>
                </a:solidFill>
                <a:latin typeface="Futura Md BT" panose="020B0602020204020303" pitchFamily="34" charset="0"/>
                <a:ea typeface="Calibri" panose="020F0502020204030204" pitchFamily="34" charset="0"/>
                <a:cs typeface="Times New Roman" panose="02020603050405020304" pitchFamily="18" charset="0"/>
              </a:rPr>
              <a:t>° E Lp </a:t>
            </a:r>
            <a:r>
              <a:rPr lang="en-US" sz="1600" smtClean="0">
                <a:solidFill>
                  <a:schemeClr val="bg1"/>
                </a:solidFill>
                <a:latin typeface="Futura Md BT" panose="020B0602020204020303" pitchFamily="34" charset="0"/>
                <a:ea typeface="Calibri" panose="020F0502020204030204" pitchFamily="34" charset="0"/>
                <a:cs typeface="Times New Roman" panose="02020603050405020304" pitchFamily="18" charset="0"/>
              </a:rPr>
              <a:t>1b</a:t>
            </a:r>
            <a:endParaRPr lang="en-US" sz="1600">
              <a:solidFill>
                <a:schemeClr val="bg1"/>
              </a:solidFill>
              <a:effectLst/>
              <a:latin typeface="Futura Md BT" panose="020B0602020204020303"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2546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562424" y="1019253"/>
            <a:ext cx="7007485" cy="4416347"/>
          </a:xfrm>
          <a:prstGeom prst="rect">
            <a:avLst/>
          </a:prstGeom>
          <a:noFill/>
          <a:ln w="12700">
            <a:solidFill>
              <a:schemeClr val="tx1"/>
            </a:solidFill>
          </a:ln>
        </p:spPr>
      </p:pic>
      <p:sp>
        <p:nvSpPr>
          <p:cNvPr id="5" name="Rectangle 4"/>
          <p:cNvSpPr/>
          <p:nvPr/>
        </p:nvSpPr>
        <p:spPr>
          <a:xfrm>
            <a:off x="2851182" y="5435600"/>
            <a:ext cx="6429965" cy="307777"/>
          </a:xfrm>
          <a:prstGeom prst="rect">
            <a:avLst/>
          </a:prstGeom>
        </p:spPr>
        <p:txBody>
          <a:bodyPr wrap="none">
            <a:spAutoFit/>
          </a:bodyPr>
          <a:lstStyle/>
          <a:p>
            <a:r>
              <a:rPr lang="en-US" sz="1400" smtClean="0">
                <a:solidFill>
                  <a:schemeClr val="bg1"/>
                </a:solidFill>
                <a:latin typeface="Futura Md BT" panose="020B0602020204020303" pitchFamily="34" charset="0"/>
                <a:ea typeface="Calibri" panose="020F0502020204030204" pitchFamily="34" charset="0"/>
              </a:rPr>
              <a:t>Gambar 7. Stadia </a:t>
            </a:r>
            <a:r>
              <a:rPr lang="en-US" sz="1400">
                <a:solidFill>
                  <a:schemeClr val="bg1"/>
                </a:solidFill>
                <a:latin typeface="Futura Md BT" panose="020B0602020204020303" pitchFamily="34" charset="0"/>
                <a:ea typeface="Calibri" panose="020F0502020204030204" pitchFamily="34" charset="0"/>
              </a:rPr>
              <a:t>daerah pada daerah penelitian, modifikasi Lobeck (</a:t>
            </a:r>
            <a:r>
              <a:rPr lang="en-US" sz="1400" smtClean="0">
                <a:solidFill>
                  <a:schemeClr val="bg1"/>
                </a:solidFill>
                <a:latin typeface="Futura Md BT" panose="020B0602020204020303" pitchFamily="34" charset="0"/>
                <a:ea typeface="Calibri" panose="020F0502020204030204" pitchFamily="34" charset="0"/>
              </a:rPr>
              <a:t>1939)</a:t>
            </a:r>
            <a:endParaRPr lang="en-US" sz="1400">
              <a:solidFill>
                <a:schemeClr val="bg1"/>
              </a:solidFill>
              <a:latin typeface="Futura Md BT" panose="020B0602020204020303" pitchFamily="34" charset="0"/>
            </a:endParaRPr>
          </a:p>
        </p:txBody>
      </p:sp>
      <p:sp>
        <p:nvSpPr>
          <p:cNvPr id="6" name="Rectangle 5"/>
          <p:cNvSpPr/>
          <p:nvPr/>
        </p:nvSpPr>
        <p:spPr>
          <a:xfrm>
            <a:off x="2562423" y="1019253"/>
            <a:ext cx="7007485" cy="22081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516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767" y="164347"/>
            <a:ext cx="6200082" cy="461665"/>
          </a:xfrm>
          <a:prstGeom prst="rect">
            <a:avLst/>
          </a:prstGeom>
          <a:noFill/>
        </p:spPr>
        <p:txBody>
          <a:bodyPr wrap="square" rtlCol="0">
            <a:spAutoFit/>
          </a:bodyPr>
          <a:lstStyle/>
          <a:p>
            <a:pPr algn="ctr"/>
            <a:r>
              <a:rPr lang="en-GB" sz="2400" smtClean="0">
                <a:solidFill>
                  <a:srgbClr val="FFC000"/>
                </a:solidFill>
                <a:latin typeface="Futura Md BT" panose="020B0602020204020303" pitchFamily="34" charset="0"/>
              </a:rPr>
              <a:t>STRATIGRAFI </a:t>
            </a:r>
            <a:r>
              <a:rPr lang="en-GB" sz="2400" smtClean="0">
                <a:solidFill>
                  <a:schemeClr val="bg1">
                    <a:lumMod val="85000"/>
                  </a:schemeClr>
                </a:solidFill>
                <a:latin typeface="Futura Md BT" panose="020B0602020204020303" pitchFamily="34" charset="0"/>
              </a:rPr>
              <a:t>DAERAH PENELITIAN</a:t>
            </a:r>
            <a:endParaRPr lang="en-US" sz="2400">
              <a:solidFill>
                <a:srgbClr val="FFC000"/>
              </a:solidFill>
              <a:latin typeface="Futura Md BT" panose="020B0602020204020303" pitchFamily="34" charset="0"/>
            </a:endParaRPr>
          </a:p>
        </p:txBody>
      </p:sp>
      <p:pic>
        <p:nvPicPr>
          <p:cNvPr id="5" name="Picture 4"/>
          <p:cNvPicPr/>
          <p:nvPr/>
        </p:nvPicPr>
        <p:blipFill>
          <a:blip r:embed="rId2" cstate="print">
            <a:extLst>
              <a:ext uri="{28A0092B-C50C-407E-A947-70E740481C1C}">
                <a14:useLocalDpi xmlns:a14="http://schemas.microsoft.com/office/drawing/2010/main" val="0"/>
              </a:ext>
            </a:extLst>
          </a:blip>
          <a:stretch>
            <a:fillRect/>
          </a:stretch>
        </p:blipFill>
        <p:spPr>
          <a:xfrm>
            <a:off x="205308" y="1607393"/>
            <a:ext cx="5925669" cy="3499672"/>
          </a:xfrm>
          <a:prstGeom prst="rect">
            <a:avLst/>
          </a:prstGeom>
        </p:spPr>
      </p:pic>
      <p:sp>
        <p:nvSpPr>
          <p:cNvPr id="3" name="Rectangle 2"/>
          <p:cNvSpPr/>
          <p:nvPr/>
        </p:nvSpPr>
        <p:spPr>
          <a:xfrm>
            <a:off x="409960" y="1210787"/>
            <a:ext cx="4961615" cy="369332"/>
          </a:xfrm>
          <a:prstGeom prst="rect">
            <a:avLst/>
          </a:prstGeom>
        </p:spPr>
        <p:txBody>
          <a:bodyPr wrap="none">
            <a:spAutoFit/>
          </a:bodyPr>
          <a:lstStyle/>
          <a:p>
            <a:r>
              <a:rPr lang="en-US" b="1">
                <a:solidFill>
                  <a:schemeClr val="bg1"/>
                </a:solidFill>
                <a:latin typeface="Futura Md BT" panose="020B0602020204020303" pitchFamily="34" charset="0"/>
                <a:ea typeface="Calibri" panose="020F0502020204030204" pitchFamily="34" charset="0"/>
              </a:rPr>
              <a:t>Satuan </a:t>
            </a:r>
            <a:r>
              <a:rPr lang="en-US" b="1">
                <a:solidFill>
                  <a:schemeClr val="accent4"/>
                </a:solidFill>
                <a:latin typeface="Futura Md BT" panose="020B0602020204020303" pitchFamily="34" charset="0"/>
                <a:ea typeface="Calibri" panose="020F0502020204030204" pitchFamily="34" charset="0"/>
              </a:rPr>
              <a:t>Batupasir Karbonatan </a:t>
            </a:r>
            <a:r>
              <a:rPr lang="en-US" b="1">
                <a:solidFill>
                  <a:schemeClr val="bg1"/>
                </a:solidFill>
                <a:latin typeface="Futura Md BT" panose="020B0602020204020303" pitchFamily="34" charset="0"/>
                <a:ea typeface="Calibri" panose="020F0502020204030204" pitchFamily="34" charset="0"/>
              </a:rPr>
              <a:t>Rambatan</a:t>
            </a:r>
            <a:endParaRPr lang="en-US">
              <a:solidFill>
                <a:schemeClr val="bg1"/>
              </a:solidFill>
              <a:latin typeface="Futura Md BT" panose="020B0602020204020303" pitchFamily="34" charset="0"/>
            </a:endParaRPr>
          </a:p>
        </p:txBody>
      </p:sp>
      <p:sp>
        <p:nvSpPr>
          <p:cNvPr id="6" name="Rectangle 5"/>
          <p:cNvSpPr/>
          <p:nvPr/>
        </p:nvSpPr>
        <p:spPr>
          <a:xfrm>
            <a:off x="120142" y="5107065"/>
            <a:ext cx="6096000" cy="523220"/>
          </a:xfrm>
          <a:prstGeom prst="rect">
            <a:avLst/>
          </a:prstGeom>
        </p:spPr>
        <p:txBody>
          <a:bodyPr>
            <a:spAutoFit/>
          </a:bodyPr>
          <a:lstStyle/>
          <a:p>
            <a:pPr algn="ctr"/>
            <a:r>
              <a:rPr lang="en-US" sz="1400" smtClean="0">
                <a:solidFill>
                  <a:schemeClr val="bg1"/>
                </a:solidFill>
                <a:latin typeface="Futura Md BT" panose="020B0602020204020303" pitchFamily="34" charset="0"/>
              </a:rPr>
              <a:t>Gambar 8. Singkapan </a:t>
            </a:r>
            <a:r>
              <a:rPr lang="en-US" sz="1400">
                <a:solidFill>
                  <a:schemeClr val="bg1"/>
                </a:solidFill>
                <a:latin typeface="Futura Md BT" panose="020B0602020204020303" pitchFamily="34" charset="0"/>
              </a:rPr>
              <a:t>batupasir karbonatan N 310° E dengan arah perlapisan N 31° E/54° Lp 36 </a:t>
            </a:r>
          </a:p>
        </p:txBody>
      </p:sp>
      <p:sp>
        <p:nvSpPr>
          <p:cNvPr id="7" name="Rectangle 6"/>
          <p:cNvSpPr/>
          <p:nvPr/>
        </p:nvSpPr>
        <p:spPr>
          <a:xfrm>
            <a:off x="6130977" y="2480066"/>
            <a:ext cx="5743523" cy="1754326"/>
          </a:xfrm>
          <a:prstGeom prst="rect">
            <a:avLst/>
          </a:prstGeom>
        </p:spPr>
        <p:txBody>
          <a:bodyPr wrap="square">
            <a:spAutoFit/>
          </a:bodyPr>
          <a:lstStyle/>
          <a:p>
            <a:pPr algn="just"/>
            <a:r>
              <a:rPr lang="en-US" smtClean="0">
                <a:solidFill>
                  <a:schemeClr val="bg1"/>
                </a:solidFill>
                <a:latin typeface="Futura Md BT" panose="020B0602020204020303" pitchFamily="34" charset="0"/>
                <a:ea typeface="Calibri" panose="020F0502020204030204" pitchFamily="34" charset="0"/>
              </a:rPr>
              <a:t>	Satuan batupasir karbonatan pada formasi Rambatan ini menempati ± 40% dari luas daerah penelitian. Satuan ini memiliki ketebalan ± 2750 m. </a:t>
            </a:r>
            <a:r>
              <a:rPr lang="en-US">
                <a:solidFill>
                  <a:schemeClr val="bg1"/>
                </a:solidFill>
                <a:latin typeface="Futura Md BT" panose="020B0602020204020303" pitchFamily="34" charset="0"/>
                <a:ea typeface="Calibri" panose="020F0502020204030204" pitchFamily="34" charset="0"/>
              </a:rPr>
              <a:t>Satuan ini tersusun oleh batupasir </a:t>
            </a:r>
            <a:r>
              <a:rPr lang="en-US" smtClean="0">
                <a:solidFill>
                  <a:schemeClr val="bg1"/>
                </a:solidFill>
                <a:latin typeface="Futura Md BT" panose="020B0602020204020303" pitchFamily="34" charset="0"/>
                <a:ea typeface="Calibri" panose="020F0502020204030204" pitchFamily="34" charset="0"/>
              </a:rPr>
              <a:t>karbonatan, batupasir karbonatan dengan sisipan batulempung karbonatan</a:t>
            </a:r>
            <a:endParaRPr lang="en-US">
              <a:solidFill>
                <a:schemeClr val="bg1"/>
              </a:solidFill>
              <a:latin typeface="Futura Md BT" panose="020B0602020204020303" pitchFamily="34" charset="0"/>
            </a:endParaRPr>
          </a:p>
        </p:txBody>
      </p:sp>
    </p:spTree>
    <p:extLst>
      <p:ext uri="{BB962C8B-B14F-4D97-AF65-F5344CB8AC3E}">
        <p14:creationId xmlns:p14="http://schemas.microsoft.com/office/powerpoint/2010/main" val="37193257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5803</TotalTime>
  <Words>2193</Words>
  <Application>Microsoft Office PowerPoint</Application>
  <PresentationFormat>Widescreen</PresentationFormat>
  <Paragraphs>330</Paragraphs>
  <Slides>31</Slides>
  <Notes>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Bell MT</vt:lpstr>
      <vt:lpstr>Brush Script MT</vt:lpstr>
      <vt:lpstr>Calibri</vt:lpstr>
      <vt:lpstr>Calibri Light</vt:lpstr>
      <vt:lpstr>Futura Md BT</vt:lpstr>
      <vt:lpstr>Jost Medium</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KARAKTERISTIK ALTERASI DAN TIPE ENDAPAN PADA DAERAH KALIHARJO, KECAMATAN KALIGESING, KABUPATEN PURWOREJO, JAWA TENGAH</dc:title>
  <dc:creator>HP</dc:creator>
  <cp:lastModifiedBy>HP</cp:lastModifiedBy>
  <cp:revision>162</cp:revision>
  <dcterms:created xsi:type="dcterms:W3CDTF">2021-06-11T16:29:13Z</dcterms:created>
  <dcterms:modified xsi:type="dcterms:W3CDTF">2022-08-01T02:57:14Z</dcterms:modified>
</cp:coreProperties>
</file>