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sldIdLst>
    <p:sldId id="256" r:id="rId2"/>
    <p:sldId id="257" r:id="rId3"/>
    <p:sldId id="258" r:id="rId4"/>
    <p:sldId id="259" r:id="rId5"/>
    <p:sldId id="262" r:id="rId6"/>
    <p:sldId id="263" r:id="rId7"/>
    <p:sldId id="264" r:id="rId8"/>
    <p:sldId id="260" r:id="rId9"/>
    <p:sldId id="265" r:id="rId10"/>
    <p:sldId id="266" r:id="rId11"/>
    <p:sldId id="277" r:id="rId12"/>
    <p:sldId id="267" r:id="rId13"/>
    <p:sldId id="271" r:id="rId14"/>
    <p:sldId id="278" r:id="rId15"/>
    <p:sldId id="279" r:id="rId16"/>
    <p:sldId id="273" r:id="rId17"/>
    <p:sldId id="280" r:id="rId18"/>
    <p:sldId id="281" r:id="rId19"/>
    <p:sldId id="282" r:id="rId20"/>
    <p:sldId id="283" r:id="rId21"/>
    <p:sldId id="284" r:id="rId22"/>
    <p:sldId id="285" r:id="rId23"/>
    <p:sldId id="286" r:id="rId24"/>
    <p:sldId id="287" r:id="rId25"/>
    <p:sldId id="288" r:id="rId26"/>
    <p:sldId id="289"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322815-3058-472F-A729-BF99E8AA3914}"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379009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22815-3058-472F-A729-BF99E8AA3914}"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153834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22815-3058-472F-A729-BF99E8AA3914}"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222797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22815-3058-472F-A729-BF99E8AA3914}"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406814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322815-3058-472F-A729-BF99E8AA3914}"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353093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322815-3058-472F-A729-BF99E8AA3914}"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280875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322815-3058-472F-A729-BF99E8AA3914}" type="datetimeFigureOut">
              <a:rPr lang="en-US" smtClean="0"/>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244086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322815-3058-472F-A729-BF99E8AA3914}" type="datetimeFigureOut">
              <a:rPr lang="en-US" smtClean="0"/>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129294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22815-3058-472F-A729-BF99E8AA3914}" type="datetimeFigureOut">
              <a:rPr lang="en-US" smtClean="0"/>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343965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322815-3058-472F-A729-BF99E8AA3914}"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312824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322815-3058-472F-A729-BF99E8AA3914}"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D85F7A-B7FF-43EC-9C50-C83DF87A932C}" type="slidenum">
              <a:rPr lang="en-US" smtClean="0"/>
              <a:t>‹#›</a:t>
            </a:fld>
            <a:endParaRPr lang="en-US"/>
          </a:p>
        </p:txBody>
      </p:sp>
    </p:spTree>
    <p:extLst>
      <p:ext uri="{BB962C8B-B14F-4D97-AF65-F5344CB8AC3E}">
        <p14:creationId xmlns:p14="http://schemas.microsoft.com/office/powerpoint/2010/main" val="21529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22815-3058-472F-A729-BF99E8AA3914}" type="datetimeFigureOut">
              <a:rPr lang="en-US" smtClean="0"/>
              <a:t>8/3/2022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85F7A-B7FF-43EC-9C50-C83DF87A932C}" type="slidenum">
              <a:rPr lang="en-US" smtClean="0"/>
              <a:t>‹#›</a:t>
            </a:fld>
            <a:endParaRPr lang="en-US"/>
          </a:p>
        </p:txBody>
      </p:sp>
    </p:spTree>
    <p:extLst>
      <p:ext uri="{BB962C8B-B14F-4D97-AF65-F5344CB8AC3E}">
        <p14:creationId xmlns:p14="http://schemas.microsoft.com/office/powerpoint/2010/main" val="41648033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1" r="2531"/>
          <a:stretch/>
        </p:blipFill>
        <p:spPr>
          <a:xfrm>
            <a:off x="-12700" y="0"/>
            <a:ext cx="12242800" cy="9067842"/>
          </a:xfrm>
          <a:prstGeom prst="rect">
            <a:avLst/>
          </a:prstGeom>
        </p:spPr>
      </p:pic>
      <p:sp>
        <p:nvSpPr>
          <p:cNvPr id="7" name="Rectangle 6"/>
          <p:cNvSpPr/>
          <p:nvPr/>
        </p:nvSpPr>
        <p:spPr>
          <a:xfrm>
            <a:off x="1942256" y="0"/>
            <a:ext cx="8757825" cy="6017032"/>
          </a:xfrm>
          <a:prstGeom prst="rect">
            <a:avLst/>
          </a:prstGeom>
        </p:spPr>
        <p:txBody>
          <a:bodyPr wrap="square">
            <a:spAutoFit/>
          </a:bodyPr>
          <a:lstStyle/>
          <a:p>
            <a:pPr lvl="0" algn="ctr" eaLnBrk="0" fontAlgn="base" hangingPunct="0">
              <a:lnSpc>
                <a:spcPct val="150000"/>
              </a:lnSpc>
              <a:spcBef>
                <a:spcPct val="0"/>
              </a:spcBef>
              <a:spcAft>
                <a:spcPct val="0"/>
              </a:spcAft>
              <a:tabLst>
                <a:tab pos="2339975" algn="ctr"/>
                <a:tab pos="4679950" algn="r"/>
              </a:tabLst>
            </a:pPr>
            <a:r>
              <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rPr>
              <a:t>SKRIPSI</a:t>
            </a:r>
            <a:endParaRPr lang="id-ID" altLang="en-US"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eaLnBrk="0" fontAlgn="base" hangingPunct="0">
              <a:lnSpc>
                <a:spcPct val="150000"/>
              </a:lnSpc>
              <a:spcBef>
                <a:spcPct val="0"/>
              </a:spcBef>
              <a:spcAft>
                <a:spcPct val="0"/>
              </a:spcAft>
              <a:tabLst>
                <a:tab pos="2339975" algn="ctr"/>
                <a:tab pos="4679950" algn="r"/>
              </a:tabLst>
            </a:pPr>
            <a:r>
              <a:rPr lang="en-US" altLang="en-US" sz="1400" b="1" dirty="0">
                <a:latin typeface="Times New Roman" panose="02020603050405020304" pitchFamily="18" charset="0"/>
                <a:ea typeface="Calibri" panose="020F0502020204030204" pitchFamily="34" charset="0"/>
                <a:cs typeface="Times New Roman" panose="02020603050405020304" pitchFamily="18" charset="0"/>
              </a:rPr>
              <a:t>TIPE I</a:t>
            </a:r>
            <a:r>
              <a:rPr lang="id-ID" altLang="en-US" sz="1400" b="1" dirty="0">
                <a:latin typeface="Times New Roman" panose="02020603050405020304" pitchFamily="18" charset="0"/>
                <a:ea typeface="Calibri" panose="020F0502020204030204" pitchFamily="34" charset="0"/>
                <a:cs typeface="Times New Roman" panose="02020603050405020304" pitchFamily="18" charset="0"/>
              </a:rPr>
              <a:t>I A</a:t>
            </a:r>
            <a:endParaRPr lang="id-ID" altLang="en-US" sz="1400" b="1" dirty="0">
              <a:latin typeface="Times New Roman" panose="02020603050405020304" pitchFamily="18" charset="0"/>
              <a:cs typeface="Times New Roman" panose="02020603050405020304" pitchFamily="18" charset="0"/>
            </a:endParaRPr>
          </a:p>
          <a:p>
            <a:pPr algn="ctr"/>
            <a:r>
              <a:rPr lang="en-US" sz="1400" b="1" dirty="0">
                <a:latin typeface="Times New Roman" panose="02020603050405020304" pitchFamily="18" charset="0"/>
                <a:cs typeface="Times New Roman" panose="02020603050405020304" pitchFamily="18" charset="0"/>
              </a:rPr>
              <a:t>KARAKTERISASI GEOLOGI AREA WEST WANAGON SLOPE STABILITY (WWSS) </a:t>
            </a:r>
            <a:r>
              <a:rPr lang="en-US" sz="1400" b="1" dirty="0" smtClean="0">
                <a:latin typeface="Times New Roman" panose="02020603050405020304" pitchFamily="18" charset="0"/>
                <a:cs typeface="Times New Roman" panose="02020603050405020304" pitchFamily="18" charset="0"/>
              </a:rPr>
              <a:t>JENJANG</a:t>
            </a:r>
            <a:r>
              <a:rPr lang="id-ID" sz="1400" b="1" dirty="0" smtClean="0">
                <a:latin typeface="Times New Roman" panose="02020603050405020304" pitchFamily="18" charset="0"/>
                <a:cs typeface="Times New Roman" panose="02020603050405020304" pitchFamily="18" charset="0"/>
              </a:rPr>
              <a:t> </a:t>
            </a:r>
            <a:r>
              <a:rPr lang="en-US" sz="1400" b="1" dirty="0" smtClean="0">
                <a:latin typeface="Times New Roman" panose="02020603050405020304" pitchFamily="18" charset="0"/>
                <a:cs typeface="Times New Roman" panose="02020603050405020304" pitchFamily="18" charset="0"/>
              </a:rPr>
              <a:t>TAMBANG </a:t>
            </a:r>
            <a:r>
              <a:rPr lang="en-US" sz="1400" b="1" dirty="0">
                <a:latin typeface="Times New Roman" panose="02020603050405020304" pitchFamily="18" charset="0"/>
                <a:cs typeface="Times New Roman" panose="02020603050405020304" pitchFamily="18" charset="0"/>
              </a:rPr>
              <a:t>3970 </a:t>
            </a:r>
            <a:r>
              <a:rPr lang="en-US" sz="1400" b="1" dirty="0" smtClean="0">
                <a:latin typeface="Times New Roman" panose="02020603050405020304" pitchFamily="18" charset="0"/>
                <a:cs typeface="Times New Roman" panose="02020603050405020304" pitchFamily="18" charset="0"/>
              </a:rPr>
              <a:t>PT</a:t>
            </a:r>
            <a:r>
              <a:rPr lang="id-ID" sz="1400" dirty="0">
                <a:latin typeface="Times New Roman" panose="02020603050405020304" pitchFamily="18" charset="0"/>
                <a:cs typeface="Times New Roman" panose="02020603050405020304" pitchFamily="18" charset="0"/>
              </a:rPr>
              <a:t> </a:t>
            </a:r>
            <a:r>
              <a:rPr lang="en-US" sz="1400" b="1" dirty="0" smtClean="0">
                <a:latin typeface="Times New Roman" panose="02020603050405020304" pitchFamily="18" charset="0"/>
                <a:cs typeface="Times New Roman" panose="02020603050405020304" pitchFamily="18" charset="0"/>
              </a:rPr>
              <a:t>FREEPORT </a:t>
            </a:r>
            <a:r>
              <a:rPr lang="en-US" sz="1400" b="1" dirty="0">
                <a:latin typeface="Times New Roman" panose="02020603050405020304" pitchFamily="18" charset="0"/>
                <a:cs typeface="Times New Roman" panose="02020603050405020304" pitchFamily="18" charset="0"/>
              </a:rPr>
              <a:t>INDONESIA, PAPUA - INDONESIA</a:t>
            </a:r>
            <a:endParaRPr lang="id-ID" sz="1400" dirty="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en-US" altLang="en-US" sz="1400" b="1" dirty="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r>
              <a:rPr lang="en-US" altLang="en-US" sz="1400" b="1" dirty="0">
                <a:latin typeface="Times New Roman" panose="02020603050405020304" pitchFamily="18" charset="0"/>
                <a:ea typeface="Calibri" panose="020F0502020204030204" pitchFamily="34" charset="0"/>
                <a:cs typeface="Times New Roman" panose="02020603050405020304" pitchFamily="18" charset="0"/>
              </a:rPr>
              <a:t>TIPE </a:t>
            </a:r>
            <a:r>
              <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rPr>
              <a:t>I</a:t>
            </a:r>
            <a:r>
              <a:rPr lang="id-ID" altLang="en-US" sz="1400" b="1" dirty="0" smtClean="0">
                <a:latin typeface="Times New Roman" panose="02020603050405020304" pitchFamily="18" charset="0"/>
                <a:ea typeface="Calibri" panose="020F0502020204030204" pitchFamily="34" charset="0"/>
                <a:cs typeface="Times New Roman" panose="02020603050405020304" pitchFamily="18" charset="0"/>
              </a:rPr>
              <a:t>I B</a:t>
            </a:r>
            <a:endPar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r>
              <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rPr>
              <a:t>GEOLOGI </a:t>
            </a:r>
            <a:r>
              <a:rPr lang="en-US" altLang="en-US" sz="1400" b="1" dirty="0">
                <a:latin typeface="Times New Roman" panose="02020603050405020304" pitchFamily="18" charset="0"/>
                <a:ea typeface="Calibri" panose="020F0502020204030204" pitchFamily="34" charset="0"/>
                <a:cs typeface="Times New Roman" panose="02020603050405020304" pitchFamily="18" charset="0"/>
              </a:rPr>
              <a:t>DAERAH NGLINDUK DAN SEKITARNYA, </a:t>
            </a:r>
            <a:endPar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r>
              <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rPr>
              <a:t>KECAMATAN </a:t>
            </a:r>
            <a:r>
              <a:rPr lang="en-US" altLang="en-US" sz="1400" b="1" dirty="0">
                <a:latin typeface="Times New Roman" panose="02020603050405020304" pitchFamily="18" charset="0"/>
                <a:ea typeface="Calibri" panose="020F0502020204030204" pitchFamily="34" charset="0"/>
                <a:cs typeface="Times New Roman" panose="02020603050405020304" pitchFamily="18" charset="0"/>
              </a:rPr>
              <a:t>GABUS, KABUPATEN GROBOGAN, PROVINSI JAWA </a:t>
            </a:r>
            <a:r>
              <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rPr>
              <a:t>TENGAH</a:t>
            </a:r>
            <a:endParaRPr lang="en-US" altLang="en-US" sz="1400" b="1" dirty="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id-ID" altLang="en-US" sz="1400" b="1" dirty="0">
              <a:latin typeface="Times New Roman" panose="02020603050405020304" pitchFamily="18" charset="0"/>
              <a:ea typeface="Calibri" panose="020F0502020204030204" pitchFamily="34"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en-US" altLang="en-US"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en-US" altLang="en-US" sz="1400" b="1" dirty="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en-US" altLang="en-US" sz="1400" b="1" dirty="0" smtClean="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en-US" altLang="en-US" sz="1400" b="1" dirty="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id-ID" altLang="en-US" sz="1400" b="1" dirty="0" smtClean="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id-ID" altLang="en-US" sz="1400" b="1" dirty="0">
              <a:latin typeface="Times New Roman" panose="02020603050405020304" pitchFamily="18" charset="0"/>
              <a:cs typeface="Times New Roman" panose="02020603050405020304" pitchFamily="18" charset="0"/>
            </a:endParaRPr>
          </a:p>
          <a:p>
            <a:pPr lvl="0" algn="ctr" eaLnBrk="0" fontAlgn="base" hangingPunct="0">
              <a:lnSpc>
                <a:spcPct val="150000"/>
              </a:lnSpc>
              <a:spcBef>
                <a:spcPct val="0"/>
              </a:spcBef>
              <a:spcAft>
                <a:spcPct val="0"/>
              </a:spcAft>
              <a:tabLst>
                <a:tab pos="2339975" algn="ctr"/>
                <a:tab pos="4679950" algn="r"/>
              </a:tabLst>
            </a:pPr>
            <a:endParaRPr lang="id-ID" altLang="en-US" sz="1400" b="1" dirty="0" smtClean="0">
              <a:latin typeface="Times New Roman" panose="02020603050405020304" pitchFamily="18" charset="0"/>
              <a:cs typeface="Times New Roman" panose="02020603050405020304" pitchFamily="18" charset="0"/>
            </a:endParaRPr>
          </a:p>
          <a:p>
            <a:pPr algn="ctr">
              <a:lnSpc>
                <a:spcPct val="150000"/>
              </a:lnSpc>
              <a:spcBef>
                <a:spcPts val="0"/>
              </a:spcBef>
              <a:spcAft>
                <a:spcPts val="0"/>
              </a:spcAft>
              <a:tabLst>
                <a:tab pos="2339975" algn="ctr"/>
                <a:tab pos="4680585" algn="r"/>
              </a:tabLst>
            </a:pPr>
            <a:r>
              <a:rPr lang="en-US" sz="1400" b="1" dirty="0" err="1" smtClean="0">
                <a:latin typeface="Times New Roman" panose="02020603050405020304" pitchFamily="18" charset="0"/>
                <a:cs typeface="Times New Roman" panose="02020603050405020304" pitchFamily="18" charset="0"/>
              </a:rPr>
              <a:t>Oleh</a:t>
            </a:r>
            <a:r>
              <a:rPr lang="en-US" sz="1400" b="1" dirty="0">
                <a:latin typeface="Times New Roman" panose="02020603050405020304" pitchFamily="18" charset="0"/>
                <a:cs typeface="Times New Roman" panose="02020603050405020304" pitchFamily="18" charset="0"/>
              </a:rPr>
              <a:t>:</a:t>
            </a:r>
          </a:p>
          <a:p>
            <a:pPr algn="ctr">
              <a:lnSpc>
                <a:spcPct val="150000"/>
              </a:lnSpc>
              <a:spcBef>
                <a:spcPts val="0"/>
              </a:spcBef>
              <a:spcAft>
                <a:spcPts val="0"/>
              </a:spcAft>
            </a:pPr>
            <a:r>
              <a:rPr lang="en-US" sz="1400" b="1" u="sng" dirty="0">
                <a:latin typeface="Times New Roman" panose="02020603050405020304" pitchFamily="18" charset="0"/>
                <a:cs typeface="Times New Roman" panose="02020603050405020304" pitchFamily="18" charset="0"/>
              </a:rPr>
              <a:t>Dimas </a:t>
            </a:r>
            <a:r>
              <a:rPr lang="en-US" sz="1400" b="1" u="sng" dirty="0" err="1">
                <a:latin typeface="Times New Roman" panose="02020603050405020304" pitchFamily="18" charset="0"/>
                <a:cs typeface="Times New Roman" panose="02020603050405020304" pitchFamily="18" charset="0"/>
              </a:rPr>
              <a:t>Dany</a:t>
            </a:r>
            <a:r>
              <a:rPr lang="en-US" sz="1400" b="1" u="sng" dirty="0">
                <a:latin typeface="Times New Roman" panose="02020603050405020304" pitchFamily="18" charset="0"/>
                <a:cs typeface="Times New Roman" panose="02020603050405020304" pitchFamily="18" charset="0"/>
              </a:rPr>
              <a:t> </a:t>
            </a:r>
            <a:r>
              <a:rPr lang="en-US" sz="1400" b="1" u="sng" dirty="0" err="1">
                <a:latin typeface="Times New Roman" panose="02020603050405020304" pitchFamily="18" charset="0"/>
                <a:cs typeface="Times New Roman" panose="02020603050405020304" pitchFamily="18" charset="0"/>
              </a:rPr>
              <a:t>Saputra</a:t>
            </a:r>
            <a:endParaRPr lang="en-US" sz="1400" b="1" dirty="0">
              <a:latin typeface="Times New Roman" panose="02020603050405020304" pitchFamily="18" charset="0"/>
              <a:cs typeface="Times New Roman" panose="02020603050405020304" pitchFamily="18" charset="0"/>
            </a:endParaRPr>
          </a:p>
          <a:p>
            <a:pPr algn="ctr">
              <a:lnSpc>
                <a:spcPct val="150000"/>
              </a:lnSpc>
              <a:spcBef>
                <a:spcPts val="0"/>
              </a:spcBef>
              <a:spcAft>
                <a:spcPts val="0"/>
              </a:spcAft>
            </a:pPr>
            <a:r>
              <a:rPr lang="en-US" sz="1400" b="1" dirty="0">
                <a:latin typeface="Times New Roman" panose="02020603050405020304" pitchFamily="18" charset="0"/>
                <a:cs typeface="Times New Roman" panose="02020603050405020304" pitchFamily="18" charset="0"/>
              </a:rPr>
              <a:t>41001</a:t>
            </a:r>
            <a:r>
              <a:rPr lang="id-ID" sz="1400" b="1" dirty="0">
                <a:latin typeface="Times New Roman" panose="02020603050405020304" pitchFamily="18" charset="0"/>
                <a:cs typeface="Times New Roman" panose="02020603050405020304" pitchFamily="18" charset="0"/>
              </a:rPr>
              <a:t>5</a:t>
            </a:r>
            <a:r>
              <a:rPr lang="en-US" sz="1400" b="1" dirty="0">
                <a:latin typeface="Times New Roman" panose="02020603050405020304" pitchFamily="18" charset="0"/>
                <a:cs typeface="Times New Roman" panose="02020603050405020304" pitchFamily="18" charset="0"/>
              </a:rPr>
              <a:t>042</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1"/>
          <p:cNvSpPr>
            <a:spLocks noChangeArrowheads="1"/>
          </p:cNvSpPr>
          <p:nvPr/>
        </p:nvSpPr>
        <p:spPr bwMode="auto">
          <a:xfrm>
            <a:off x="2249055" y="2911510"/>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1pPr>
            <a:lvl2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2pPr>
            <a:lvl3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3pPr>
            <a:lvl4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4pPr>
            <a:lvl5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5pPr>
            <a:lvl6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6pPr>
            <a:lvl7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7pPr>
            <a:lvl8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8pPr>
            <a:lvl9pPr eaLnBrk="0" fontAlgn="base" hangingPunct="0">
              <a:spcBef>
                <a:spcPct val="0"/>
              </a:spcBef>
              <a:spcAft>
                <a:spcPct val="0"/>
              </a:spcAft>
              <a:tabLst>
                <a:tab pos="2339975" algn="ctr"/>
                <a:tab pos="46799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339975" algn="ctr"/>
                <a:tab pos="4679950" algn="r"/>
              </a:tabLst>
            </a:pP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339975" algn="ctr"/>
                <a:tab pos="4679950" algn="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xmlns="" id="{B9E59133-76B5-4C25-B6D6-11A4AAF24A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461" y="3008516"/>
            <a:ext cx="1355414" cy="134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67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8367" y="4367045"/>
            <a:ext cx="1801924" cy="326718"/>
          </a:xfrm>
        </p:spPr>
        <p:txBody>
          <a:bodyPr>
            <a:normAutofit/>
          </a:bodyPr>
          <a:lstStyle/>
          <a:p>
            <a:r>
              <a:rPr lang="id-ID" sz="1400" dirty="0" smtClean="0">
                <a:latin typeface="Times New Roman" panose="02020603050405020304" pitchFamily="18" charset="0"/>
                <a:cs typeface="Times New Roman" panose="02020603050405020304" pitchFamily="18" charset="0"/>
              </a:rPr>
              <a:t>Stadia Daerah</a:t>
            </a:r>
            <a:endParaRPr lang="en-US" sz="14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335208" y="1518112"/>
            <a:ext cx="3266932" cy="4967310"/>
          </a:xfrm>
          <a:prstGeom prst="rect">
            <a:avLst/>
          </a:prstGeom>
        </p:spPr>
      </p:pic>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0" y="1"/>
            <a:ext cx="12192000" cy="849805"/>
          </a:xfrm>
        </p:spPr>
        <p:txBody>
          <a:bodyPr>
            <a:normAutofit fontScale="90000"/>
          </a:bodyPr>
          <a:lstStyle/>
          <a:p>
            <a:pPr algn="ctr"/>
            <a: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b="1"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b="1" dirty="0"/>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8367" y="1518112"/>
            <a:ext cx="5864220" cy="2773680"/>
          </a:xfrm>
          <a:prstGeom prst="rect">
            <a:avLst/>
          </a:prstGeom>
          <a:noFill/>
          <a:ln>
            <a:noFill/>
          </a:ln>
        </p:spPr>
      </p:pic>
      <p:pic>
        <p:nvPicPr>
          <p:cNvPr id="13" name="Picture 12" descr="C:\Users\XxX\Desktop\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1541" y="4769017"/>
            <a:ext cx="5861045" cy="1716405"/>
          </a:xfrm>
          <a:prstGeom prst="rect">
            <a:avLst/>
          </a:prstGeom>
          <a:noFill/>
          <a:ln>
            <a:noFill/>
          </a:ln>
        </p:spPr>
      </p:pic>
      <p:sp>
        <p:nvSpPr>
          <p:cNvPr id="15" name="Content Placeholder 2"/>
          <p:cNvSpPr txBox="1">
            <a:spLocks/>
          </p:cNvSpPr>
          <p:nvPr/>
        </p:nvSpPr>
        <p:spPr>
          <a:xfrm>
            <a:off x="5358367" y="1163672"/>
            <a:ext cx="1801924" cy="326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sz="1400" dirty="0" smtClean="0">
                <a:latin typeface="Times New Roman" panose="02020603050405020304" pitchFamily="18" charset="0"/>
                <a:cs typeface="Times New Roman" panose="02020603050405020304" pitchFamily="18" charset="0"/>
              </a:rPr>
              <a:t>Stadia Sungai</a:t>
            </a:r>
            <a:endParaRPr lang="en-US" sz="1400"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5434567" y="1426890"/>
            <a:ext cx="140867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595596" y="1195457"/>
            <a:ext cx="1801924" cy="326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smtClean="0">
                <a:latin typeface="Times New Roman" panose="02020603050405020304" pitchFamily="18" charset="0"/>
                <a:cs typeface="Times New Roman" panose="02020603050405020304" pitchFamily="18" charset="0"/>
              </a:rPr>
              <a:t>Pola</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Pengaliran</a:t>
            </a:r>
            <a:endParaRPr lang="en-US" sz="1400" dirty="0">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671796" y="1458675"/>
            <a:ext cx="140867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34567" y="4693763"/>
            <a:ext cx="140867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074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851794"/>
            <a:chOff x="0" y="0"/>
            <a:chExt cx="12192000" cy="851794"/>
          </a:xfrm>
        </p:grpSpPr>
        <p:sp>
          <p:nvSpPr>
            <p:cNvPr id="7" name="Rectangle 6"/>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1"/>
            <a:ext cx="12192000" cy="849805"/>
          </a:xfrm>
        </p:spPr>
        <p:txBody>
          <a:bodyPr>
            <a:normAutofit fontScale="90000"/>
          </a:bodyPr>
          <a:lstStyle/>
          <a:p>
            <a:pPr algn="ct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sz="1800"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sz="1800" b="1"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b="1" dirty="0"/>
          </a:p>
        </p:txBody>
      </p:sp>
      <p:sp>
        <p:nvSpPr>
          <p:cNvPr id="4" name="TextBox 3">
            <a:extLst>
              <a:ext uri="{FF2B5EF4-FFF2-40B4-BE49-F238E27FC236}">
                <a16:creationId xmlns:a16="http://schemas.microsoft.com/office/drawing/2014/main" xmlns="" id="{7E5AACCC-2DAF-47E9-B182-08EE4E236801}"/>
              </a:ext>
            </a:extLst>
          </p:cNvPr>
          <p:cNvSpPr txBox="1"/>
          <p:nvPr/>
        </p:nvSpPr>
        <p:spPr>
          <a:xfrm>
            <a:off x="232012" y="1381679"/>
            <a:ext cx="11959988" cy="307777"/>
          </a:xfrm>
          <a:prstGeom prst="rect">
            <a:avLst/>
          </a:prstGeom>
          <a:noFill/>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	</a:t>
            </a:r>
            <a:endParaRPr lang="id-ID" sz="1400" dirty="0">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232011" y="900719"/>
            <a:ext cx="1880123" cy="478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1900" dirty="0" err="1" smtClean="0">
                <a:latin typeface="Times New Roman" panose="02020603050405020304" pitchFamily="18" charset="0"/>
                <a:cs typeface="Times New Roman" panose="02020603050405020304" pitchFamily="18" charset="0"/>
              </a:rPr>
              <a:t>Geomorfologi</a:t>
            </a:r>
            <a:endParaRPr lang="en-US" sz="1600"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613534" y="1287546"/>
            <a:ext cx="13335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00" y="1689456"/>
            <a:ext cx="5722870" cy="4221947"/>
          </a:xfrm>
          <a:prstGeom prst="rect">
            <a:avLst/>
          </a:prstGeom>
          <a:noFill/>
          <a:ln>
            <a:noFill/>
          </a:ln>
        </p:spPr>
      </p:pic>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2006" y="1689456"/>
            <a:ext cx="5821058" cy="4221947"/>
          </a:xfrm>
          <a:prstGeom prst="rect">
            <a:avLst/>
          </a:prstGeom>
          <a:noFill/>
          <a:ln>
            <a:noFill/>
          </a:ln>
        </p:spPr>
      </p:pic>
    </p:spTree>
    <p:extLst>
      <p:ext uri="{BB962C8B-B14F-4D97-AF65-F5344CB8AC3E}">
        <p14:creationId xmlns:p14="http://schemas.microsoft.com/office/powerpoint/2010/main" val="951726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5400000">
            <a:off x="8515251" y="3316545"/>
            <a:ext cx="6993293" cy="3602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11812454" y="-101600"/>
            <a:ext cx="19342" cy="537831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814438" y="5146980"/>
            <a:ext cx="17361" cy="13643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831798" y="6431190"/>
            <a:ext cx="0" cy="56210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rot="5400000">
            <a:off x="9309665" y="3232937"/>
            <a:ext cx="5397789" cy="451327"/>
          </a:xfrm>
        </p:spPr>
        <p:txBody>
          <a:bodyPr>
            <a:normAutofit fontScale="90000"/>
          </a:bodyPr>
          <a:lstStyle/>
          <a:p>
            <a:pPr algn="ctr"/>
            <a:r>
              <a:rPr lang="en-US" sz="2000"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dirty="0"/>
          </a:p>
        </p:txBody>
      </p:sp>
      <p:pic>
        <p:nvPicPr>
          <p:cNvPr id="18" name="Picture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4" y="823387"/>
            <a:ext cx="3746816" cy="2928414"/>
          </a:xfrm>
          <a:prstGeom prst="rect">
            <a:avLst/>
          </a:prstGeom>
          <a:noFill/>
          <a:ln>
            <a:noFill/>
          </a:ln>
        </p:spPr>
      </p:pic>
      <p:pic>
        <p:nvPicPr>
          <p:cNvPr id="19" name="Picture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777" y="3875957"/>
            <a:ext cx="3750258" cy="2928416"/>
          </a:xfrm>
          <a:prstGeom prst="rect">
            <a:avLst/>
          </a:prstGeom>
          <a:noFill/>
          <a:ln>
            <a:noFill/>
          </a:ln>
        </p:spPr>
      </p:pic>
      <p:pic>
        <p:nvPicPr>
          <p:cNvPr id="20" name="Picture 19"/>
          <p:cNvPicPr/>
          <p:nvPr/>
        </p:nvPicPr>
        <p:blipFill>
          <a:blip r:embed="rId4"/>
          <a:stretch>
            <a:fillRect/>
          </a:stretch>
        </p:blipFill>
        <p:spPr>
          <a:xfrm>
            <a:off x="3976581" y="2225623"/>
            <a:ext cx="3746816" cy="2928416"/>
          </a:xfrm>
          <a:prstGeom prst="rect">
            <a:avLst/>
          </a:prstGeom>
        </p:spPr>
      </p:pic>
      <p:sp>
        <p:nvSpPr>
          <p:cNvPr id="24" name="Title 1"/>
          <p:cNvSpPr txBox="1">
            <a:spLocks/>
          </p:cNvSpPr>
          <p:nvPr/>
        </p:nvSpPr>
        <p:spPr>
          <a:xfrm>
            <a:off x="127549" y="206198"/>
            <a:ext cx="2811444" cy="478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1600" dirty="0">
                <a:latin typeface="Times New Roman" panose="02020603050405020304" pitchFamily="18" charset="0"/>
                <a:cs typeface="Times New Roman" panose="02020603050405020304" pitchFamily="18" charset="0"/>
              </a:rPr>
              <a:t>Batupasir-karbonatan Kerek</a:t>
            </a:r>
            <a:endParaRPr lang="en-US" sz="1600" dirty="0">
              <a:latin typeface="Times New Roman" panose="02020603050405020304" pitchFamily="18" charset="0"/>
              <a:cs typeface="Times New Roman" panose="02020603050405020304" pitchFamily="18" charset="0"/>
            </a:endParaRPr>
          </a:p>
        </p:txBody>
      </p:sp>
      <p:cxnSp>
        <p:nvCxnSpPr>
          <p:cNvPr id="25" name="Straight Connector 24"/>
          <p:cNvCxnSpPr/>
          <p:nvPr/>
        </p:nvCxnSpPr>
        <p:spPr>
          <a:xfrm>
            <a:off x="475279" y="589574"/>
            <a:ext cx="246371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4070900" y="1656499"/>
            <a:ext cx="3750685" cy="478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1700" dirty="0">
                <a:latin typeface="Times New Roman" panose="02020603050405020304" pitchFamily="18" charset="0"/>
                <a:cs typeface="Times New Roman" panose="02020603050405020304" pitchFamily="18" charset="0"/>
              </a:rPr>
              <a:t>Batulempung-karbonatan</a:t>
            </a:r>
            <a:r>
              <a:rPr lang="id-ID" sz="1600" dirty="0">
                <a:latin typeface="Times New Roman" panose="02020603050405020304" pitchFamily="18" charset="0"/>
                <a:cs typeface="Times New Roman" panose="02020603050405020304" pitchFamily="18" charset="0"/>
              </a:rPr>
              <a:t> Kalibeng</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cxnSp>
        <p:nvCxnSpPr>
          <p:cNvPr id="27" name="Straight Connector 26"/>
          <p:cNvCxnSpPr/>
          <p:nvPr/>
        </p:nvCxnSpPr>
        <p:spPr>
          <a:xfrm>
            <a:off x="4413787" y="1953174"/>
            <a:ext cx="305595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113690" y="3499250"/>
            <a:ext cx="230531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itle 1"/>
          <p:cNvSpPr txBox="1">
            <a:spLocks/>
          </p:cNvSpPr>
          <p:nvPr/>
        </p:nvSpPr>
        <p:spPr>
          <a:xfrm>
            <a:off x="7723397" y="3112423"/>
            <a:ext cx="3030462" cy="478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1600" dirty="0">
                <a:latin typeface="Times New Roman" panose="02020603050405020304" pitchFamily="18" charset="0"/>
                <a:cs typeface="Times New Roman" panose="02020603050405020304" pitchFamily="18" charset="0"/>
              </a:rPr>
              <a:t>Batugamping-klastik Klitik</a:t>
            </a:r>
            <a:endParaRPr lang="en-US" sz="1600" dirty="0">
              <a:latin typeface="Times New Roman" panose="02020603050405020304" pitchFamily="18" charset="0"/>
              <a:cs typeface="Times New Roman" panose="02020603050405020304" pitchFamily="18" charset="0"/>
            </a:endParaRPr>
          </a:p>
        </p:txBody>
      </p:sp>
      <p:sp>
        <p:nvSpPr>
          <p:cNvPr id="31" name="Title 1"/>
          <p:cNvSpPr txBox="1">
            <a:spLocks/>
          </p:cNvSpPr>
          <p:nvPr/>
        </p:nvSpPr>
        <p:spPr>
          <a:xfrm>
            <a:off x="4954981" y="-12879"/>
            <a:ext cx="1239758" cy="478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1800" dirty="0" smtClean="0">
                <a:latin typeface="Times New Roman" panose="02020603050405020304" pitchFamily="18" charset="0"/>
                <a:cs typeface="Times New Roman" panose="02020603050405020304" pitchFamily="18" charset="0"/>
              </a:rPr>
              <a:t>Stratigrafi </a:t>
            </a:r>
            <a:endParaRPr lang="en-US" sz="1800" dirty="0">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5061397" y="466093"/>
            <a:ext cx="99167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000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96" y="1002859"/>
            <a:ext cx="2529699" cy="418646"/>
          </a:xfrm>
        </p:spPr>
        <p:txBody>
          <a:bodyPr>
            <a:normAutofit/>
          </a:bodyPr>
          <a:lstStyle/>
          <a:p>
            <a:r>
              <a:rPr lang="en-US" sz="1800" dirty="0" err="1" smtClean="0">
                <a:latin typeface="Times New Roman" panose="02020603050405020304" pitchFamily="18" charset="0"/>
                <a:cs typeface="Times New Roman" panose="02020603050405020304" pitchFamily="18" charset="0"/>
              </a:rPr>
              <a:t>Struktur</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geologi</a:t>
            </a:r>
            <a:endParaRPr lang="en-US" sz="1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0" y="1"/>
            <a:ext cx="12192000" cy="849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sz="18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sz="1800" b="1" dirty="0" smtClean="0">
                <a:solidFill>
                  <a:schemeClr val="tx1">
                    <a:lumMod val="85000"/>
                    <a:lumOff val="15000"/>
                  </a:schemeClr>
                </a:solidFill>
                <a:latin typeface="Times New Roman" panose="02020603050405020304" pitchFamily="18" charset="0"/>
                <a:cs typeface="Times New Roman" panose="02020603050405020304" pitchFamily="18" charset="0"/>
              </a:rPr>
            </a:br>
            <a:endParaRPr lang="en-US" sz="1800" b="1" dirty="0"/>
          </a:p>
        </p:txBody>
      </p:sp>
      <p:sp>
        <p:nvSpPr>
          <p:cNvPr id="11" name="Title 1"/>
          <p:cNvSpPr txBox="1">
            <a:spLocks/>
          </p:cNvSpPr>
          <p:nvPr/>
        </p:nvSpPr>
        <p:spPr>
          <a:xfrm>
            <a:off x="779558" y="1553030"/>
            <a:ext cx="6016075" cy="1718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400" dirty="0" err="1" smtClean="0">
                <a:latin typeface="Times New Roman" panose="02020603050405020304" pitchFamily="18" charset="0"/>
                <a:cs typeface="Times New Roman" panose="02020603050405020304" pitchFamily="18" charset="0"/>
              </a:rPr>
              <a:t>Struktur</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geologi</a:t>
            </a:r>
            <a:r>
              <a:rPr lang="en-US" sz="1400" dirty="0" smtClean="0">
                <a:latin typeface="Times New Roman" panose="02020603050405020304" pitchFamily="18" charset="0"/>
                <a:cs typeface="Times New Roman" panose="02020603050405020304" pitchFamily="18" charset="0"/>
              </a:rPr>
              <a:t> yang </a:t>
            </a:r>
            <a:r>
              <a:rPr lang="en-US" sz="1400" dirty="0" err="1" smtClean="0">
                <a:latin typeface="Times New Roman" panose="02020603050405020304" pitchFamily="18" charset="0"/>
                <a:cs typeface="Times New Roman" panose="02020603050405020304" pitchFamily="18" charset="0"/>
              </a:rPr>
              <a:t>berkembang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pada</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daerah</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penelitian</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berupa</a:t>
            </a:r>
            <a:r>
              <a:rPr lang="en-US" sz="1400" dirty="0" smtClean="0">
                <a:latin typeface="Times New Roman" panose="02020603050405020304" pitchFamily="18" charset="0"/>
                <a:cs typeface="Times New Roman" panose="02020603050405020304" pitchFamily="18" charset="0"/>
              </a:rPr>
              <a:t> :</a:t>
            </a:r>
          </a:p>
          <a:p>
            <a:pPr marL="285750" indent="-285750">
              <a:lnSpc>
                <a:spcPct val="150000"/>
              </a:lnSpc>
              <a:buFont typeface="Wingdings" panose="05000000000000000000" pitchFamily="2" charset="2"/>
              <a:buChar char="Ø"/>
            </a:pPr>
            <a:r>
              <a:rPr lang="en-US" sz="1400" dirty="0" err="1" smtClean="0">
                <a:latin typeface="Times New Roman" panose="02020603050405020304" pitchFamily="18" charset="0"/>
                <a:cs typeface="Times New Roman" panose="02020603050405020304" pitchFamily="18" charset="0"/>
              </a:rPr>
              <a:t>Antiklin</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Suwatu</a:t>
            </a:r>
            <a:endParaRPr lang="en-US" sz="1400"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sz="1400" dirty="0" err="1" smtClean="0">
                <a:latin typeface="Times New Roman" panose="02020603050405020304" pitchFamily="18" charset="0"/>
                <a:cs typeface="Times New Roman" panose="02020603050405020304" pitchFamily="18" charset="0"/>
              </a:rPr>
              <a:t>Sinklin</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Nglinduk</a:t>
            </a:r>
            <a:endParaRPr lang="id-ID" sz="1400" dirty="0" smtClean="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d-ID" sz="1400" dirty="0" smtClean="0">
                <a:latin typeface="Times New Roman" panose="02020603050405020304" pitchFamily="18" charset="0"/>
                <a:cs typeface="Times New Roman" panose="02020603050405020304" pitchFamily="18" charset="0"/>
              </a:rPr>
              <a:t>Sesar Mendatar Kiri Singget</a:t>
            </a:r>
            <a:endParaRPr lang="id-ID" sz="14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id-ID" sz="1400" dirty="0" smtClean="0">
                <a:latin typeface="Times New Roman" panose="02020603050405020304" pitchFamily="18" charset="0"/>
                <a:cs typeface="Times New Roman" panose="02020603050405020304" pitchFamily="18" charset="0"/>
              </a:rPr>
              <a:t>Kekar Gerus Berpasangan</a:t>
            </a:r>
            <a:endParaRPr lang="en-US" sz="1400" dirty="0" smtClean="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669701" y="1457296"/>
            <a:ext cx="158410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0512" y="1457296"/>
            <a:ext cx="3922441" cy="3955507"/>
          </a:xfrm>
          <a:prstGeom prst="rect">
            <a:avLst/>
          </a:prstGeom>
          <a:noFill/>
          <a:ln>
            <a:noFill/>
          </a:ln>
        </p:spPr>
      </p:pic>
      <p:sp>
        <p:nvSpPr>
          <p:cNvPr id="15" name="Title 1"/>
          <p:cNvSpPr txBox="1">
            <a:spLocks/>
          </p:cNvSpPr>
          <p:nvPr/>
        </p:nvSpPr>
        <p:spPr>
          <a:xfrm>
            <a:off x="7439577" y="5808982"/>
            <a:ext cx="2529699" cy="418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latin typeface="Times New Roman" panose="02020603050405020304" pitchFamily="18" charset="0"/>
              <a:cs typeface="Times New Roman" panose="02020603050405020304" pitchFamily="18" charset="0"/>
            </a:endParaRPr>
          </a:p>
        </p:txBody>
      </p:sp>
      <p:sp>
        <p:nvSpPr>
          <p:cNvPr id="16" name="Rectangle 15"/>
          <p:cNvSpPr/>
          <p:nvPr/>
        </p:nvSpPr>
        <p:spPr>
          <a:xfrm>
            <a:off x="7140512" y="5544328"/>
            <a:ext cx="4082075" cy="738664"/>
          </a:xfrm>
          <a:prstGeom prst="rect">
            <a:avLst/>
          </a:prstGeom>
        </p:spPr>
        <p:txBody>
          <a:bodyPr wrap="square">
            <a:spAutoFit/>
          </a:bodyPr>
          <a:lstStyle/>
          <a:p>
            <a:r>
              <a:rPr lang="en-US" sz="1400" dirty="0" err="1">
                <a:latin typeface="Times New Roman" panose="02020603050405020304" pitchFamily="18" charset="0"/>
                <a:ea typeface="Calibri" panose="020F0502020204030204" pitchFamily="34" charset="0"/>
              </a:rPr>
              <a:t>Kenampakan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kekar</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gerus</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berpasangan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pada</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daerah</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penelitian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dengan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arah</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umum</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tegasan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utama</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relatif</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utara-selatan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dan</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baratlaut-tenggara</a:t>
            </a:r>
            <a:r>
              <a:rPr lang="en-US" sz="1400" dirty="0">
                <a:latin typeface="Times New Roman" panose="02020603050405020304" pitchFamily="18" charset="0"/>
                <a:ea typeface="Calibri" panose="020F0502020204030204" pitchFamily="34" charset="0"/>
              </a:rPr>
              <a:t> </a:t>
            </a:r>
            <a:endParaRPr lang="id-ID" sz="1400" dirty="0"/>
          </a:p>
        </p:txBody>
      </p:sp>
    </p:spTree>
    <p:extLst>
      <p:ext uri="{BB962C8B-B14F-4D97-AF65-F5344CB8AC3E}">
        <p14:creationId xmlns:p14="http://schemas.microsoft.com/office/powerpoint/2010/main" val="531143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96" y="1002859"/>
            <a:ext cx="2529699" cy="418646"/>
          </a:xfrm>
        </p:spPr>
        <p:txBody>
          <a:bodyPr>
            <a:normAutofit/>
          </a:bodyPr>
          <a:lstStyle/>
          <a:p>
            <a:r>
              <a:rPr lang="id-ID" sz="1800" dirty="0" smtClean="0">
                <a:latin typeface="Times New Roman" panose="02020603050405020304" pitchFamily="18" charset="0"/>
                <a:cs typeface="Times New Roman" panose="02020603050405020304" pitchFamily="18" charset="0"/>
              </a:rPr>
              <a:t>Sejarah Geologi</a:t>
            </a:r>
            <a:endParaRPr lang="en-US" sz="1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0" y="1"/>
            <a:ext cx="12192000" cy="849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sz="18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sz="1800" b="1" dirty="0" smtClean="0">
                <a:solidFill>
                  <a:schemeClr val="tx1">
                    <a:lumMod val="85000"/>
                    <a:lumOff val="15000"/>
                  </a:schemeClr>
                </a:solidFill>
                <a:latin typeface="Times New Roman" panose="02020603050405020304" pitchFamily="18" charset="0"/>
                <a:cs typeface="Times New Roman" panose="02020603050405020304" pitchFamily="18" charset="0"/>
              </a:rPr>
            </a:br>
            <a:endParaRPr lang="en-US" sz="1800" b="1" dirty="0"/>
          </a:p>
        </p:txBody>
      </p:sp>
      <p:cxnSp>
        <p:nvCxnSpPr>
          <p:cNvPr id="12" name="Straight Connector 11"/>
          <p:cNvCxnSpPr/>
          <p:nvPr/>
        </p:nvCxnSpPr>
        <p:spPr>
          <a:xfrm>
            <a:off x="669701" y="1457296"/>
            <a:ext cx="158410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7439577" y="6002167"/>
            <a:ext cx="2529699" cy="418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dirty="0">
              <a:latin typeface="Times New Roman" panose="02020603050405020304" pitchFamily="18" charset="0"/>
              <a:cs typeface="Times New Roman" panose="02020603050405020304" pitchFamily="18" charset="0"/>
            </a:endParaRPr>
          </a:p>
        </p:txBody>
      </p:sp>
      <p:pic>
        <p:nvPicPr>
          <p:cNvPr id="17" name="Picture 16"/>
          <p:cNvPicPr/>
          <p:nvPr/>
        </p:nvPicPr>
        <p:blipFill>
          <a:blip r:embed="rId2"/>
          <a:stretch>
            <a:fillRect/>
          </a:stretch>
        </p:blipFill>
        <p:spPr>
          <a:xfrm>
            <a:off x="270469" y="1798780"/>
            <a:ext cx="4345305" cy="1818005"/>
          </a:xfrm>
          <a:prstGeom prst="rect">
            <a:avLst/>
          </a:prstGeom>
        </p:spPr>
      </p:pic>
      <p:pic>
        <p:nvPicPr>
          <p:cNvPr id="18" name="Picture 17"/>
          <p:cNvPicPr/>
          <p:nvPr/>
        </p:nvPicPr>
        <p:blipFill>
          <a:blip r:embed="rId3"/>
          <a:stretch>
            <a:fillRect/>
          </a:stretch>
        </p:blipFill>
        <p:spPr>
          <a:xfrm>
            <a:off x="6449727" y="1905634"/>
            <a:ext cx="4322150" cy="1818005"/>
          </a:xfrm>
          <a:prstGeom prst="rect">
            <a:avLst/>
          </a:prstGeom>
        </p:spPr>
      </p:pic>
      <p:pic>
        <p:nvPicPr>
          <p:cNvPr id="19" name="Picture 18"/>
          <p:cNvPicPr/>
          <p:nvPr/>
        </p:nvPicPr>
        <p:blipFill>
          <a:blip r:embed="rId4"/>
          <a:stretch>
            <a:fillRect/>
          </a:stretch>
        </p:blipFill>
        <p:spPr>
          <a:xfrm>
            <a:off x="270469" y="4974641"/>
            <a:ext cx="4533351" cy="1670175"/>
          </a:xfrm>
          <a:prstGeom prst="rect">
            <a:avLst/>
          </a:prstGeom>
        </p:spPr>
      </p:pic>
      <p:pic>
        <p:nvPicPr>
          <p:cNvPr id="20" name="Picture 19"/>
          <p:cNvPicPr/>
          <p:nvPr/>
        </p:nvPicPr>
        <p:blipFill>
          <a:blip r:embed="rId5"/>
          <a:stretch>
            <a:fillRect/>
          </a:stretch>
        </p:blipFill>
        <p:spPr>
          <a:xfrm>
            <a:off x="6324574" y="4490467"/>
            <a:ext cx="4759703" cy="2348217"/>
          </a:xfrm>
          <a:prstGeom prst="rect">
            <a:avLst/>
          </a:prstGeom>
        </p:spPr>
      </p:pic>
      <p:sp>
        <p:nvSpPr>
          <p:cNvPr id="3" name="Rectangle 2"/>
          <p:cNvSpPr/>
          <p:nvPr/>
        </p:nvSpPr>
        <p:spPr>
          <a:xfrm>
            <a:off x="429137" y="1627006"/>
            <a:ext cx="3649332" cy="376834"/>
          </a:xfrm>
          <a:prstGeom prst="rect">
            <a:avLst/>
          </a:prstGeom>
        </p:spPr>
        <p:txBody>
          <a:bodyPr wrap="none">
            <a:spAutoFit/>
          </a:bodyPr>
          <a:lstStyle/>
          <a:p>
            <a:pPr>
              <a:lnSpc>
                <a:spcPct val="150000"/>
              </a:lnSpc>
              <a:spcBef>
                <a:spcPts val="200"/>
              </a:spcBef>
              <a:spcAft>
                <a:spcPts val="0"/>
              </a:spcAft>
            </a:pPr>
            <a:r>
              <a:rPr lang="en-US" sz="1400" dirty="0" smtClean="0">
                <a:solidFill>
                  <a:srgbClr val="000000"/>
                </a:solidFill>
                <a:latin typeface="Times New Roman" panose="02020603050405020304" pitchFamily="18" charset="0"/>
                <a:ea typeface="Times New Roman" panose="02020603050405020304" pitchFamily="18" charset="0"/>
              </a:rPr>
              <a:t>1</a:t>
            </a:r>
            <a:r>
              <a:rPr lang="id-ID" sz="1400" dirty="0" smtClean="0">
                <a:solidFill>
                  <a:srgbClr val="000000"/>
                </a:solidFill>
                <a:latin typeface="Times New Roman" panose="02020603050405020304" pitchFamily="18" charset="0"/>
                <a:ea typeface="Times New Roman" panose="02020603050405020304" pitchFamily="18" charset="0"/>
              </a:rPr>
              <a:t>.</a:t>
            </a:r>
            <a:r>
              <a:rPr lang="en-US" sz="1400" dirty="0" smtClean="0">
                <a:solidFill>
                  <a:srgbClr val="000000"/>
                </a:solidFill>
                <a:latin typeface="Times New Roman" panose="02020603050405020304" pitchFamily="18" charset="0"/>
                <a:ea typeface="Times New Roman" panose="02020603050405020304" pitchFamily="18" charset="0"/>
              </a:rPr>
              <a:t> </a:t>
            </a:r>
            <a:r>
              <a:rPr lang="en-US" sz="1400" dirty="0" err="1" smtClean="0">
                <a:solidFill>
                  <a:srgbClr val="000000"/>
                </a:solidFill>
                <a:latin typeface="Times New Roman" panose="02020603050405020304" pitchFamily="18" charset="0"/>
                <a:ea typeface="Times New Roman" panose="02020603050405020304" pitchFamily="18" charset="0"/>
              </a:rPr>
              <a:t>Fase</a:t>
            </a:r>
            <a:r>
              <a:rPr lang="en-US" sz="1400" spc="-5" dirty="0" smtClean="0">
                <a:solidFill>
                  <a:srgbClr val="000000"/>
                </a:solidFill>
                <a:latin typeface="Times New Roman" panose="02020603050405020304" pitchFamily="18" charset="0"/>
                <a:ea typeface="Times New Roman" panose="02020603050405020304" pitchFamily="18" charset="0"/>
              </a:rPr>
              <a:t> </a:t>
            </a:r>
            <a:r>
              <a:rPr lang="en-US" sz="1400" dirty="0" err="1" smtClean="0">
                <a:solidFill>
                  <a:srgbClr val="000000"/>
                </a:solidFill>
                <a:latin typeface="Times New Roman" panose="02020603050405020304" pitchFamily="18" charset="0"/>
                <a:ea typeface="Times New Roman" panose="02020603050405020304" pitchFamily="18" charset="0"/>
              </a:rPr>
              <a:t>Pertama</a:t>
            </a:r>
            <a:r>
              <a:rPr lang="en-US" sz="1400" spc="-5" dirty="0" smtClean="0">
                <a:solidFill>
                  <a:srgbClr val="000000"/>
                </a:solidFill>
                <a:latin typeface="Times New Roman" panose="02020603050405020304" pitchFamily="18" charset="0"/>
                <a:ea typeface="Times New Roman" panose="02020603050405020304" pitchFamily="18" charset="0"/>
              </a:rPr>
              <a:t> </a:t>
            </a:r>
            <a:r>
              <a:rPr lang="en-US" sz="1400" dirty="0" smtClean="0">
                <a:solidFill>
                  <a:srgbClr val="000000"/>
                </a:solidFill>
                <a:latin typeface="Times New Roman" panose="02020603050405020304" pitchFamily="18" charset="0"/>
                <a:ea typeface="Times New Roman" panose="02020603050405020304" pitchFamily="18" charset="0"/>
              </a:rPr>
              <a:t>(</a:t>
            </a:r>
            <a:r>
              <a:rPr lang="en-US" sz="1400" dirty="0" err="1" smtClean="0">
                <a:solidFill>
                  <a:srgbClr val="000000"/>
                </a:solidFill>
                <a:latin typeface="Times New Roman" panose="02020603050405020304" pitchFamily="18" charset="0"/>
                <a:ea typeface="Times New Roman" panose="02020603050405020304" pitchFamily="18" charset="0"/>
              </a:rPr>
              <a:t>Miosen</a:t>
            </a:r>
            <a:r>
              <a:rPr lang="en-US" sz="1400" spc="-5" dirty="0" smtClean="0">
                <a:solidFill>
                  <a:srgbClr val="000000"/>
                </a:solidFill>
                <a:latin typeface="Times New Roman" panose="02020603050405020304" pitchFamily="18" charset="0"/>
                <a:ea typeface="Times New Roman" panose="02020603050405020304" pitchFamily="18" charset="0"/>
              </a:rPr>
              <a:t> </a:t>
            </a:r>
            <a:r>
              <a:rPr lang="en-US" sz="1400" dirty="0" smtClean="0">
                <a:solidFill>
                  <a:srgbClr val="000000"/>
                </a:solidFill>
                <a:latin typeface="Times New Roman" panose="02020603050405020304" pitchFamily="18" charset="0"/>
                <a:ea typeface="Times New Roman" panose="02020603050405020304" pitchFamily="18" charset="0"/>
              </a:rPr>
              <a:t>Tengah-</a:t>
            </a:r>
            <a:r>
              <a:rPr lang="en-US" sz="1400" dirty="0" err="1" smtClean="0">
                <a:solidFill>
                  <a:srgbClr val="000000"/>
                </a:solidFill>
                <a:latin typeface="Times New Roman" panose="02020603050405020304" pitchFamily="18" charset="0"/>
                <a:ea typeface="Times New Roman" panose="02020603050405020304" pitchFamily="18" charset="0"/>
              </a:rPr>
              <a:t>Miosen</a:t>
            </a:r>
            <a:r>
              <a:rPr lang="en-US" sz="1400" spc="-5" dirty="0" smtClean="0">
                <a:solidFill>
                  <a:srgbClr val="000000"/>
                </a:solidFill>
                <a:latin typeface="Times New Roman" panose="02020603050405020304" pitchFamily="18" charset="0"/>
                <a:ea typeface="Times New Roman" panose="02020603050405020304" pitchFamily="18" charset="0"/>
              </a:rPr>
              <a:t> </a:t>
            </a:r>
            <a:r>
              <a:rPr lang="en-US" sz="1400" dirty="0" err="1" smtClean="0">
                <a:solidFill>
                  <a:srgbClr val="000000"/>
                </a:solidFill>
                <a:latin typeface="Times New Roman" panose="02020603050405020304" pitchFamily="18" charset="0"/>
                <a:ea typeface="Times New Roman" panose="02020603050405020304" pitchFamily="18" charset="0"/>
              </a:rPr>
              <a:t>Akhir</a:t>
            </a:r>
            <a:r>
              <a:rPr lang="en-US" sz="1400" dirty="0" smtClean="0">
                <a:solidFill>
                  <a:srgbClr val="000000"/>
                </a:solidFill>
                <a:latin typeface="Times New Roman" panose="02020603050405020304" pitchFamily="18" charset="0"/>
                <a:ea typeface="Times New Roman" panose="02020603050405020304" pitchFamily="18" charset="0"/>
              </a:rPr>
              <a:t>)</a:t>
            </a:r>
            <a:endParaRPr lang="id-ID" sz="1400" dirty="0">
              <a:solidFill>
                <a:srgbClr val="00000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6489797" y="1588342"/>
            <a:ext cx="3479479" cy="415498"/>
          </a:xfrm>
          <a:prstGeom prst="rect">
            <a:avLst/>
          </a:prstGeom>
        </p:spPr>
        <p:txBody>
          <a:bodyPr wrap="none">
            <a:spAutoFit/>
          </a:bodyPr>
          <a:lstStyle/>
          <a:p>
            <a:pPr>
              <a:lnSpc>
                <a:spcPct val="150000"/>
              </a:lnSpc>
              <a:spcBef>
                <a:spcPts val="200"/>
              </a:spcBef>
              <a:spcAft>
                <a:spcPts val="0"/>
              </a:spcAft>
            </a:pPr>
            <a:r>
              <a:rPr lang="en-US" sz="1400" dirty="0" smtClean="0">
                <a:solidFill>
                  <a:srgbClr val="000000"/>
                </a:solidFill>
                <a:latin typeface="Times New Roman" panose="02020603050405020304" pitchFamily="18" charset="0"/>
                <a:ea typeface="Times New Roman" panose="02020603050405020304" pitchFamily="18" charset="0"/>
              </a:rPr>
              <a:t>2</a:t>
            </a:r>
            <a:r>
              <a:rPr lang="id-ID" sz="1400" dirty="0" smtClean="0">
                <a:solidFill>
                  <a:srgbClr val="000000"/>
                </a:solidFill>
                <a:latin typeface="Times New Roman" panose="02020603050405020304" pitchFamily="18" charset="0"/>
                <a:ea typeface="Times New Roman" panose="02020603050405020304" pitchFamily="18" charset="0"/>
              </a:rPr>
              <a:t>.</a:t>
            </a:r>
            <a:r>
              <a:rPr lang="en-US" sz="1400" dirty="0" smtClean="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Fase</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Kedua</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rPr>
              <a:t>(</a:t>
            </a:r>
            <a:r>
              <a:rPr lang="en-US" sz="1400" dirty="0" err="1">
                <a:solidFill>
                  <a:srgbClr val="000000"/>
                </a:solidFill>
                <a:latin typeface="Times New Roman" panose="02020603050405020304" pitchFamily="18" charset="0"/>
                <a:ea typeface="Times New Roman" panose="02020603050405020304" pitchFamily="18" charset="0"/>
              </a:rPr>
              <a:t>Miosen</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Akhir</a:t>
            </a:r>
            <a:r>
              <a:rPr lang="en-US" sz="1400" dirty="0">
                <a:solidFill>
                  <a:srgbClr val="000000"/>
                </a:solidFill>
                <a:latin typeface="Times New Roman" panose="02020603050405020304" pitchFamily="18" charset="0"/>
                <a:ea typeface="Times New Roman" panose="02020603050405020304" pitchFamily="18" charset="0"/>
              </a:rPr>
              <a:t> –</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Pliosen</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Awal</a:t>
            </a:r>
            <a:r>
              <a:rPr lang="en-US" sz="1400" dirty="0">
                <a:solidFill>
                  <a:srgbClr val="000000"/>
                </a:solidFill>
                <a:latin typeface="Times New Roman" panose="02020603050405020304" pitchFamily="18" charset="0"/>
                <a:ea typeface="Times New Roman" panose="02020603050405020304" pitchFamily="18" charset="0"/>
              </a:rPr>
              <a:t>)</a:t>
            </a:r>
            <a:endParaRPr lang="id-ID" sz="1400" dirty="0">
              <a:solidFill>
                <a:srgbClr val="000000"/>
              </a:solidFill>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429137" y="4093516"/>
            <a:ext cx="2317237" cy="415498"/>
          </a:xfrm>
          <a:prstGeom prst="rect">
            <a:avLst/>
          </a:prstGeom>
        </p:spPr>
        <p:txBody>
          <a:bodyPr wrap="none">
            <a:spAutoFit/>
          </a:bodyPr>
          <a:lstStyle/>
          <a:p>
            <a:pPr>
              <a:lnSpc>
                <a:spcPct val="150000"/>
              </a:lnSpc>
              <a:spcBef>
                <a:spcPts val="200"/>
              </a:spcBef>
              <a:spcAft>
                <a:spcPts val="0"/>
              </a:spcAft>
            </a:pPr>
            <a:r>
              <a:rPr lang="en-US" sz="1400" dirty="0" smtClean="0">
                <a:solidFill>
                  <a:srgbClr val="000000"/>
                </a:solidFill>
                <a:latin typeface="Times New Roman" panose="02020603050405020304" pitchFamily="18" charset="0"/>
                <a:ea typeface="Times New Roman" panose="02020603050405020304" pitchFamily="18" charset="0"/>
              </a:rPr>
              <a:t>3</a:t>
            </a:r>
            <a:r>
              <a:rPr lang="id-ID" sz="1400" dirty="0" smtClean="0">
                <a:solidFill>
                  <a:srgbClr val="000000"/>
                </a:solidFill>
                <a:latin typeface="Times New Roman" panose="02020603050405020304" pitchFamily="18" charset="0"/>
                <a:ea typeface="Times New Roman" panose="02020603050405020304" pitchFamily="18" charset="0"/>
              </a:rPr>
              <a:t>.</a:t>
            </a:r>
            <a:r>
              <a:rPr lang="en-US" sz="1400" dirty="0" smtClean="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Fase</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Ketiga</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rPr>
              <a:t>(</a:t>
            </a:r>
            <a:r>
              <a:rPr lang="en-US" sz="1400" dirty="0" err="1">
                <a:solidFill>
                  <a:srgbClr val="000000"/>
                </a:solidFill>
                <a:latin typeface="Times New Roman" panose="02020603050405020304" pitchFamily="18" charset="0"/>
                <a:ea typeface="Times New Roman" panose="02020603050405020304" pitchFamily="18" charset="0"/>
              </a:rPr>
              <a:t>Pliosen</a:t>
            </a:r>
            <a:r>
              <a:rPr lang="en-US" sz="1400" spc="-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Awal</a:t>
            </a:r>
            <a:r>
              <a:rPr lang="en-US" sz="1400" dirty="0">
                <a:solidFill>
                  <a:srgbClr val="000000"/>
                </a:solidFill>
                <a:latin typeface="Times New Roman" panose="02020603050405020304" pitchFamily="18" charset="0"/>
                <a:ea typeface="Times New Roman" panose="02020603050405020304" pitchFamily="18" charset="0"/>
              </a:rPr>
              <a:t>)</a:t>
            </a:r>
            <a:endParaRPr lang="id-ID" sz="1400" dirty="0">
              <a:solidFill>
                <a:srgbClr val="000000"/>
              </a:solidFill>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6449727" y="4093516"/>
            <a:ext cx="3234219" cy="415498"/>
          </a:xfrm>
          <a:prstGeom prst="rect">
            <a:avLst/>
          </a:prstGeom>
        </p:spPr>
        <p:txBody>
          <a:bodyPr wrap="none">
            <a:spAutoFit/>
          </a:bodyPr>
          <a:lstStyle/>
          <a:p>
            <a:pPr>
              <a:lnSpc>
                <a:spcPct val="150000"/>
              </a:lnSpc>
              <a:spcBef>
                <a:spcPts val="200"/>
              </a:spcBef>
              <a:spcAft>
                <a:spcPts val="0"/>
              </a:spcAft>
            </a:pPr>
            <a:r>
              <a:rPr lang="en-US" sz="1400" dirty="0" smtClean="0">
                <a:solidFill>
                  <a:srgbClr val="000000"/>
                </a:solidFill>
                <a:latin typeface="Times New Roman" panose="02020603050405020304" pitchFamily="18" charset="0"/>
                <a:ea typeface="Times New Roman" panose="02020603050405020304" pitchFamily="18" charset="0"/>
              </a:rPr>
              <a:t>4</a:t>
            </a:r>
            <a:r>
              <a:rPr lang="id-ID" sz="1400" dirty="0" smtClean="0">
                <a:solidFill>
                  <a:srgbClr val="000000"/>
                </a:solidFill>
                <a:latin typeface="Times New Roman" panose="02020603050405020304" pitchFamily="18" charset="0"/>
                <a:ea typeface="Times New Roman" panose="02020603050405020304" pitchFamily="18" charset="0"/>
              </a:rPr>
              <a:t>.</a:t>
            </a:r>
            <a:r>
              <a:rPr lang="en-US" sz="1400" dirty="0" smtClean="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Fase</a:t>
            </a:r>
            <a:r>
              <a:rPr lang="en-US" sz="1400" spc="-1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Keempat</a:t>
            </a:r>
            <a:r>
              <a:rPr lang="en-US" sz="1400" spc="-10" dirty="0">
                <a:solidFill>
                  <a:srgbClr val="000000"/>
                </a:solidFill>
                <a:latin typeface="Times New Roman" panose="02020603050405020304" pitchFamily="18" charset="0"/>
                <a:ea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rPr>
              <a:t>(</a:t>
            </a:r>
            <a:r>
              <a:rPr lang="en-US" sz="1400" dirty="0" err="1">
                <a:solidFill>
                  <a:srgbClr val="000000"/>
                </a:solidFill>
                <a:latin typeface="Times New Roman" panose="02020603050405020304" pitchFamily="18" charset="0"/>
                <a:ea typeface="Times New Roman" panose="02020603050405020304" pitchFamily="18" charset="0"/>
              </a:rPr>
              <a:t>Pliosen</a:t>
            </a:r>
            <a:r>
              <a:rPr lang="en-US" sz="1400" spc="-15" dirty="0">
                <a:solidFill>
                  <a:srgbClr val="000000"/>
                </a:solidFill>
                <a:latin typeface="Times New Roman" panose="02020603050405020304" pitchFamily="18" charset="0"/>
                <a:ea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rPr>
              <a:t>Akhir-Plistosen</a:t>
            </a:r>
            <a:r>
              <a:rPr lang="en-US" sz="1400" dirty="0">
                <a:solidFill>
                  <a:srgbClr val="000000"/>
                </a:solidFill>
                <a:latin typeface="Times New Roman" panose="02020603050405020304" pitchFamily="18" charset="0"/>
                <a:ea typeface="Times New Roman" panose="02020603050405020304" pitchFamily="18" charset="0"/>
              </a:rPr>
              <a:t>)</a:t>
            </a:r>
            <a:endParaRPr lang="id-ID" sz="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6992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96" y="1002859"/>
            <a:ext cx="2529699" cy="418646"/>
          </a:xfrm>
        </p:spPr>
        <p:txBody>
          <a:bodyPr>
            <a:normAutofit/>
          </a:bodyPr>
          <a:lstStyle/>
          <a:p>
            <a:r>
              <a:rPr lang="id-ID" sz="1800" dirty="0" smtClean="0">
                <a:latin typeface="Times New Roman" panose="02020603050405020304" pitchFamily="18" charset="0"/>
                <a:cs typeface="Times New Roman" panose="02020603050405020304" pitchFamily="18" charset="0"/>
              </a:rPr>
              <a:t>Geologi Lingkungan</a:t>
            </a:r>
            <a:endParaRPr lang="en-US" sz="1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0" y="1"/>
            <a:ext cx="12192000" cy="849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1800" b="1" dirty="0" smtClean="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sz="18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sz="1800" b="1" dirty="0" smtClean="0">
                <a:solidFill>
                  <a:schemeClr val="tx1">
                    <a:lumMod val="85000"/>
                    <a:lumOff val="15000"/>
                  </a:schemeClr>
                </a:solidFill>
                <a:latin typeface="Times New Roman" panose="02020603050405020304" pitchFamily="18" charset="0"/>
                <a:cs typeface="Times New Roman" panose="02020603050405020304" pitchFamily="18" charset="0"/>
              </a:rPr>
            </a:br>
            <a:endParaRPr lang="en-US" sz="1800" b="1" dirty="0"/>
          </a:p>
        </p:txBody>
      </p:sp>
      <p:cxnSp>
        <p:nvCxnSpPr>
          <p:cNvPr id="12" name="Straight Connector 11"/>
          <p:cNvCxnSpPr/>
          <p:nvPr/>
        </p:nvCxnSpPr>
        <p:spPr>
          <a:xfrm>
            <a:off x="669701" y="1457296"/>
            <a:ext cx="188031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22" name="Picture 2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796" y="2153200"/>
            <a:ext cx="4539615" cy="3865245"/>
          </a:xfrm>
          <a:prstGeom prst="rect">
            <a:avLst/>
          </a:prstGeom>
          <a:noFill/>
          <a:ln>
            <a:noFill/>
          </a:ln>
        </p:spPr>
      </p:pic>
      <p:pic>
        <p:nvPicPr>
          <p:cNvPr id="23" name="Picture 2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992746"/>
            <a:ext cx="5036820" cy="1877060"/>
          </a:xfrm>
          <a:prstGeom prst="rect">
            <a:avLst/>
          </a:prstGeom>
          <a:noFill/>
          <a:ln>
            <a:noFill/>
          </a:ln>
        </p:spPr>
      </p:pic>
    </p:spTree>
    <p:extLst>
      <p:ext uri="{BB962C8B-B14F-4D97-AF65-F5344CB8AC3E}">
        <p14:creationId xmlns:p14="http://schemas.microsoft.com/office/powerpoint/2010/main" val="3058471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 name="Title 1"/>
          <p:cNvSpPr>
            <a:spLocks noGrp="1"/>
          </p:cNvSpPr>
          <p:nvPr>
            <p:ph type="title"/>
          </p:nvPr>
        </p:nvSpPr>
        <p:spPr>
          <a:xfrm>
            <a:off x="0" y="25665"/>
            <a:ext cx="12192000" cy="824141"/>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MASALAH KHUSUS</a:t>
            </a:r>
            <a:endParaRPr lang="en-US" sz="1800" dirty="0">
              <a:latin typeface="Times New Roman" panose="02020603050405020304" pitchFamily="18" charset="0"/>
              <a:cs typeface="Times New Roman" panose="02020603050405020304" pitchFamily="18" charset="0"/>
            </a:endParaRPr>
          </a:p>
        </p:txBody>
      </p:sp>
      <p:sp>
        <p:nvSpPr>
          <p:cNvPr id="12" name="Content Placeholder 2"/>
          <p:cNvSpPr>
            <a:spLocks noGrp="1"/>
          </p:cNvSpPr>
          <p:nvPr>
            <p:ph idx="1"/>
          </p:nvPr>
        </p:nvSpPr>
        <p:spPr>
          <a:xfrm>
            <a:off x="838200" y="1102597"/>
            <a:ext cx="5029200" cy="5216860"/>
          </a:xfrm>
        </p:spPr>
        <p:txBody>
          <a:bodyPr>
            <a:noAutofit/>
          </a:bodyPr>
          <a:lstStyle/>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Latar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belakang</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None/>
            </a:pPr>
            <a:r>
              <a:rPr lang="id-ID" sz="1400" dirty="0">
                <a:latin typeface="Times New Roman" panose="02020603050405020304" pitchFamily="18" charset="0"/>
                <a:cs typeface="Times New Roman" panose="02020603050405020304" pitchFamily="18" charset="0"/>
              </a:rPr>
              <a:t>Area ini memiliki jenjang dengan beda ketinggian lebih dari 1000 m dan dipengaruhi oleh intensitas curah hujan yang tinggi dengan banyaknya aliran air permukaan serta air tanah yang harus dikelola dengan baik. Hal ini perlu diperhatikan karena menyangkut isu kerentanan kestabilan lereng.</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Maksud</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p>
          <a:p>
            <a:pPr marL="0" indent="0" algn="just">
              <a:lnSpc>
                <a:spcPct val="150000"/>
              </a:lnSpc>
              <a:buNone/>
            </a:pPr>
            <a:r>
              <a:rPr lang="id-ID" sz="1400" dirty="0">
                <a:latin typeface="Times New Roman" panose="02020603050405020304" pitchFamily="18" charset="0"/>
                <a:cs typeface="Times New Roman" panose="02020603050405020304" pitchFamily="18" charset="0"/>
              </a:rPr>
              <a:t>A</a:t>
            </a:r>
            <a:r>
              <a:rPr lang="id-ID" sz="1400" dirty="0" smtClean="0">
                <a:latin typeface="Times New Roman" panose="02020603050405020304" pitchFamily="18" charset="0"/>
                <a:cs typeface="Times New Roman" panose="02020603050405020304" pitchFamily="18" charset="0"/>
              </a:rPr>
              <a:t>nalisis </a:t>
            </a:r>
            <a:r>
              <a:rPr lang="id-ID" sz="1400" dirty="0">
                <a:latin typeface="Times New Roman" panose="02020603050405020304" pitchFamily="18" charset="0"/>
                <a:cs typeface="Times New Roman" panose="02020603050405020304" pitchFamily="18" charset="0"/>
              </a:rPr>
              <a:t>data pemetaan lapangan seperti struktur, deskripsi batuan secara megaskopis, dan kekuatan material</a:t>
            </a:r>
            <a:r>
              <a:rPr lang="id-ID" sz="1400" dirty="0" smtClean="0">
                <a:latin typeface="Times New Roman" panose="02020603050405020304" pitchFamily="18" charset="0"/>
                <a:cs typeface="Times New Roman" panose="02020603050405020304" pitchFamily="18" charset="0"/>
              </a:rPr>
              <a:t>.</a:t>
            </a:r>
          </a:p>
          <a:p>
            <a:pPr marL="0" indent="0" algn="just">
              <a:lnSpc>
                <a:spcPct val="150000"/>
              </a:lnSpc>
              <a:buNone/>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Tujuan</a:t>
            </a:r>
            <a:endParaRPr lang="id-ID" sz="1400" dirty="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None/>
            </a:pPr>
            <a:r>
              <a:rPr lang="id-ID" sz="1400" dirty="0">
                <a:latin typeface="Times New Roman" panose="02020603050405020304" pitchFamily="18" charset="0"/>
                <a:cs typeface="Times New Roman" panose="02020603050405020304" pitchFamily="18" charset="0"/>
              </a:rPr>
              <a:t> </a:t>
            </a:r>
            <a:r>
              <a:rPr lang="id-ID" sz="1400" dirty="0" smtClean="0">
                <a:latin typeface="Times New Roman" panose="02020603050405020304" pitchFamily="18" charset="0"/>
                <a:cs typeface="Times New Roman" panose="02020603050405020304" pitchFamily="18" charset="0"/>
              </a:rPr>
              <a:t>    a. </a:t>
            </a:r>
            <a:r>
              <a:rPr lang="en-US" sz="1400" dirty="0" err="1" smtClean="0">
                <a:latin typeface="Times New Roman" panose="02020603050405020304" pitchFamily="18" charset="0"/>
                <a:cs typeface="Times New Roman" panose="02020603050405020304" pitchFamily="18" charset="0"/>
              </a:rPr>
              <a:t>Mengetahui</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karakteristik</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batuan</a:t>
            </a:r>
            <a:r>
              <a:rPr lang="en-US" sz="1400" dirty="0">
                <a:latin typeface="Times New Roman" panose="02020603050405020304" pitchFamily="18" charset="0"/>
                <a:cs typeface="Times New Roman" panose="02020603050405020304" pitchFamily="18" charset="0"/>
              </a:rPr>
              <a:t> yang </a:t>
            </a:r>
            <a:r>
              <a:rPr lang="en-US" sz="1400" dirty="0" err="1">
                <a:latin typeface="Times New Roman" panose="02020603050405020304" pitchFamily="18" charset="0"/>
                <a:cs typeface="Times New Roman" panose="02020603050405020304" pitchFamily="18" charset="0"/>
              </a:rPr>
              <a:t>berada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daerah</a:t>
            </a:r>
            <a:r>
              <a:rPr lang="en-US" sz="1400" dirty="0">
                <a:latin typeface="Times New Roman" panose="02020603050405020304" pitchFamily="18" charset="0"/>
                <a:cs typeface="Times New Roman" panose="02020603050405020304" pitchFamily="18" charset="0"/>
              </a:rPr>
              <a:t> </a:t>
            </a:r>
            <a:r>
              <a:rPr lang="id-ID"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penelitian</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dari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tipe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batuan</a:t>
            </a:r>
            <a:r>
              <a:rPr lang="en-US" sz="1400" dirty="0">
                <a:latin typeface="Times New Roman" panose="02020603050405020304" pitchFamily="18" charset="0"/>
                <a:cs typeface="Times New Roman" panose="02020603050405020304" pitchFamily="18" charset="0"/>
              </a:rPr>
              <a:t>,</a:t>
            </a:r>
            <a:r>
              <a:rPr lang="id-ID" sz="1400" dirty="0">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kekuatan</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material.</a:t>
            </a:r>
            <a:endParaRPr lang="id-ID" sz="1400" dirty="0">
              <a:latin typeface="Times New Roman" panose="02020603050405020304" pitchFamily="18" charset="0"/>
              <a:cs typeface="Times New Roman" panose="02020603050405020304" pitchFamily="18" charset="0"/>
            </a:endParaRPr>
          </a:p>
          <a:p>
            <a:pPr marL="0" indent="0" algn="just">
              <a:lnSpc>
                <a:spcPct val="150000"/>
              </a:lnSpc>
              <a:buNone/>
            </a:pPr>
            <a:r>
              <a:rPr lang="id-ID" sz="1400" dirty="0" smtClean="0">
                <a:latin typeface="Times New Roman" panose="02020603050405020304" pitchFamily="18" charset="0"/>
                <a:cs typeface="Times New Roman" panose="02020603050405020304" pitchFamily="18" charset="0"/>
              </a:rPr>
              <a:t>    b. Me</a:t>
            </a:r>
            <a:r>
              <a:rPr lang="en-US" sz="1400" dirty="0" err="1">
                <a:latin typeface="Times New Roman" panose="02020603050405020304" pitchFamily="18" charset="0"/>
                <a:cs typeface="Times New Roman" panose="02020603050405020304" pitchFamily="18" charset="0"/>
              </a:rPr>
              <a:t>ngetahui</a:t>
            </a:r>
            <a:r>
              <a:rPr lang="en-US" sz="1400" dirty="0">
                <a:latin typeface="Times New Roman" panose="02020603050405020304" pitchFamily="18" charset="0"/>
                <a:cs typeface="Times New Roman" panose="02020603050405020304" pitchFamily="18" charset="0"/>
              </a:rPr>
              <a:t> domain </a:t>
            </a:r>
            <a:r>
              <a:rPr lang="en-US" sz="1400" dirty="0" err="1">
                <a:latin typeface="Times New Roman" panose="02020603050405020304" pitchFamily="18" charset="0"/>
                <a:cs typeface="Times New Roman" panose="02020603050405020304" pitchFamily="18" charset="0"/>
              </a:rPr>
              <a:t>struktur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serta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potensi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kegagalan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lereng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daerah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a:t>
            </a:r>
            <a:endParaRPr lang="id-ID" sz="1400" dirty="0">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6678093" y="1319165"/>
            <a:ext cx="5029200" cy="52168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Rumusan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Masalah</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Adapun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rumusan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masalah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yang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akan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dibahas</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pada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ini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berdasarkan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ialah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p>
          <a:p>
            <a:pPr marL="342900" lvl="0" indent="-342900">
              <a:buFont typeface="+mj-lt"/>
              <a:buAutoNum type="alphaLcParenR"/>
            </a:pPr>
            <a:r>
              <a:rPr lang="id-ID" sz="1400" dirty="0">
                <a:latin typeface="Times New Roman" panose="02020603050405020304" pitchFamily="18" charset="0"/>
                <a:cs typeface="Times New Roman" panose="02020603050405020304" pitchFamily="18" charset="0"/>
              </a:rPr>
              <a:t>Tipe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struktur</a:t>
            </a:r>
            <a:r>
              <a:rPr lang="en-US" sz="1400" dirty="0">
                <a:latin typeface="Times New Roman" panose="02020603050405020304" pitchFamily="18" charset="0"/>
                <a:cs typeface="Times New Roman" panose="02020603050405020304" pitchFamily="18" charset="0"/>
              </a:rPr>
              <a:t> yang </a:t>
            </a:r>
            <a:r>
              <a:rPr lang="en-US" sz="1400" dirty="0" err="1">
                <a:latin typeface="Times New Roman" panose="02020603050405020304" pitchFamily="18" charset="0"/>
                <a:cs typeface="Times New Roman" panose="02020603050405020304" pitchFamily="18" charset="0"/>
              </a:rPr>
              <a:t>ada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berkembang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daerah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a:t>
            </a:r>
            <a:endParaRPr lang="id-ID" sz="1400" dirty="0">
              <a:latin typeface="Times New Roman" panose="02020603050405020304" pitchFamily="18" charset="0"/>
              <a:cs typeface="Times New Roman" panose="02020603050405020304" pitchFamily="18" charset="0"/>
            </a:endParaRPr>
          </a:p>
          <a:p>
            <a:pPr marL="342900" lvl="0" indent="-342900">
              <a:buFont typeface="+mj-lt"/>
              <a:buAutoNum type="alphaLcParenR"/>
            </a:pPr>
            <a:r>
              <a:rPr lang="id-ID" sz="1400" dirty="0">
                <a:latin typeface="Times New Roman" panose="02020603050405020304" pitchFamily="18" charset="0"/>
                <a:cs typeface="Times New Roman" panose="02020603050405020304" pitchFamily="18" charset="0"/>
              </a:rPr>
              <a:t>Arah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struktur</a:t>
            </a:r>
            <a:r>
              <a:rPr lang="en-US" sz="1400" dirty="0">
                <a:latin typeface="Times New Roman" panose="02020603050405020304" pitchFamily="18" charset="0"/>
                <a:cs typeface="Times New Roman" panose="02020603050405020304" pitchFamily="18" charset="0"/>
              </a:rPr>
              <a:t> yang </a:t>
            </a:r>
            <a:r>
              <a:rPr lang="en-US" sz="1400" dirty="0" err="1">
                <a:latin typeface="Times New Roman" panose="02020603050405020304" pitchFamily="18" charset="0"/>
                <a:cs typeface="Times New Roman" panose="02020603050405020304" pitchFamily="18" charset="0"/>
              </a:rPr>
              <a:t>ada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berkembang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daerah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a:t>
            </a:r>
            <a:endParaRPr lang="id-ID" sz="1400" dirty="0">
              <a:latin typeface="Times New Roman" panose="02020603050405020304" pitchFamily="18" charset="0"/>
              <a:cs typeface="Times New Roman" panose="02020603050405020304" pitchFamily="18" charset="0"/>
            </a:endParaRPr>
          </a:p>
          <a:p>
            <a:pPr marL="342900" lvl="0" indent="-342900">
              <a:buFont typeface="+mj-lt"/>
              <a:buAutoNum type="alphaLcParenR"/>
            </a:pPr>
            <a:r>
              <a:rPr lang="id-ID" sz="1400" dirty="0">
                <a:latin typeface="Times New Roman" panose="02020603050405020304" pitchFamily="18" charset="0"/>
                <a:cs typeface="Times New Roman" panose="02020603050405020304" pitchFamily="18" charset="0"/>
              </a:rPr>
              <a:t>Jenis material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mulai</a:t>
            </a:r>
            <a:r>
              <a:rPr lang="en-US" sz="1400" dirty="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pada daerah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a:t>
            </a:r>
            <a:endParaRPr lang="id-ID" sz="1400" dirty="0">
              <a:latin typeface="Times New Roman" panose="02020603050405020304" pitchFamily="18" charset="0"/>
              <a:cs typeface="Times New Roman" panose="02020603050405020304" pitchFamily="18" charset="0"/>
            </a:endParaRPr>
          </a:p>
          <a:p>
            <a:pPr marL="342900" lvl="0" indent="-342900">
              <a:buFont typeface="+mj-lt"/>
              <a:buAutoNum type="alphaLcParenR"/>
            </a:pPr>
            <a:r>
              <a:rPr lang="id-ID" sz="1400" dirty="0">
                <a:latin typeface="Times New Roman" panose="02020603050405020304" pitchFamily="18" charset="0"/>
                <a:cs typeface="Times New Roman" panose="02020603050405020304" pitchFamily="18" charset="0"/>
              </a:rPr>
              <a:t>Kekuatan material pada daerah penelitian</a:t>
            </a:r>
          </a:p>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Batasan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Masalah</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dibatasi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oleh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pemetaan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permukaan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i="1" dirty="0" smtClean="0">
                <a:latin typeface="Times New Roman" panose="02020603050405020304" pitchFamily="18" charset="0"/>
                <a:ea typeface="Tahoma" panose="020B0604030504040204" pitchFamily="34" charset="0"/>
                <a:cs typeface="Times New Roman" panose="02020603050405020304" pitchFamily="18" charset="0"/>
              </a:rPr>
              <a:t>geological surface mapping</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berupa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pengambilan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data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singkapan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di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lapangan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berupa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pengamatan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penafsiran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pengukuran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penggambaran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dokumentasi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pengambilan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data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permukaan</a:t>
            </a:r>
            <a:endParaRPr lang="id-ID" sz="1400" dirty="0" smtClean="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id-ID" sz="1400" dirty="0" smtClean="0">
                <a:latin typeface="Times New Roman" panose="02020603050405020304" pitchFamily="18" charset="0"/>
                <a:ea typeface="Tahoma" panose="020B0604030504040204" pitchFamily="34" charset="0"/>
                <a:cs typeface="Times New Roman" panose="02020603050405020304" pitchFamily="18" charset="0"/>
              </a:rPr>
              <a:t>Lokasi</a:t>
            </a:r>
          </a:p>
          <a:p>
            <a:pPr algn="just">
              <a:lnSpc>
                <a:spcPct val="150000"/>
              </a:lnSpc>
            </a:pPr>
            <a:r>
              <a:rPr lang="id-ID" sz="1400" dirty="0" smtClean="0">
                <a:latin typeface="Times New Roman" panose="02020603050405020304" pitchFamily="18" charset="0"/>
                <a:ea typeface="Tahoma" panose="020B0604030504040204" pitchFamily="34" charset="0"/>
                <a:cs typeface="Times New Roman" panose="02020603050405020304" pitchFamily="18" charset="0"/>
              </a:rPr>
              <a:t>Area West Wanagon Slope Stability jenjang tambang 3970 PT. Freeport indonesia</a:t>
            </a: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4" name="Straight Connector 13"/>
          <p:cNvCxnSpPr/>
          <p:nvPr/>
        </p:nvCxnSpPr>
        <p:spPr>
          <a:xfrm>
            <a:off x="914400" y="1498971"/>
            <a:ext cx="13430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94706" y="3653499"/>
            <a:ext cx="8191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8200" y="4911336"/>
            <a:ext cx="8191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44778" y="4083063"/>
            <a:ext cx="148959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68578" y="1679946"/>
            <a:ext cx="156579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499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7138" y="1127218"/>
            <a:ext cx="2291366" cy="341159"/>
          </a:xfrm>
        </p:spPr>
        <p:txBody>
          <a:bodyPr>
            <a:normAutofit/>
          </a:bodyPr>
          <a:lstStyle/>
          <a:p>
            <a:r>
              <a:rPr lang="en-US" sz="1800" dirty="0" err="1" smtClean="0">
                <a:latin typeface="Times New Roman" panose="02020603050405020304" pitchFamily="18" charset="0"/>
                <a:cs typeface="Times New Roman" panose="02020603050405020304" pitchFamily="18" charset="0"/>
              </a:rPr>
              <a:t>Fisiografi</a:t>
            </a:r>
            <a:r>
              <a:rPr lang="en-US" sz="1800" dirty="0" smtClean="0">
                <a:latin typeface="Times New Roman" panose="02020603050405020304" pitchFamily="18" charset="0"/>
                <a:cs typeface="Times New Roman" panose="02020603050405020304" pitchFamily="18" charset="0"/>
              </a:rPr>
              <a:t> Regional</a:t>
            </a:r>
            <a:endParaRPr lang="en-US" sz="1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 name="Title 1"/>
          <p:cNvSpPr>
            <a:spLocks noGrp="1"/>
          </p:cNvSpPr>
          <p:nvPr>
            <p:ph type="title"/>
          </p:nvPr>
        </p:nvSpPr>
        <p:spPr>
          <a:xfrm>
            <a:off x="5013846" y="109462"/>
            <a:ext cx="2574309" cy="740344"/>
          </a:xfrm>
        </p:spPr>
        <p:txBody>
          <a:bodyPr/>
          <a:lstStyle/>
          <a:p>
            <a:r>
              <a:rPr lang="en-US" sz="1800" b="1" dirty="0" smtClean="0">
                <a:latin typeface="Times New Roman" panose="02020603050405020304" pitchFamily="18" charset="0"/>
                <a:cs typeface="Times New Roman" panose="02020603050405020304" pitchFamily="18" charset="0"/>
              </a:rPr>
              <a:t>TINJAUAN PUSTAKA</a:t>
            </a:r>
            <a:endParaRPr lang="en-US" sz="18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191192" y="1481531"/>
            <a:ext cx="20478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Picture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197" y="1539737"/>
            <a:ext cx="3489101" cy="4353551"/>
          </a:xfrm>
          <a:prstGeom prst="rect">
            <a:avLst/>
          </a:prstGeom>
          <a:noFill/>
          <a:ln>
            <a:noFill/>
          </a:ln>
        </p:spPr>
      </p:pic>
      <p:pic>
        <p:nvPicPr>
          <p:cNvPr id="13" name="Picture 12" descr="Diagram&#10;&#10;Description automatically generat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0318" y="1539737"/>
            <a:ext cx="4169419" cy="3022444"/>
          </a:xfrm>
          <a:prstGeom prst="rect">
            <a:avLst/>
          </a:prstGeom>
          <a:noFill/>
          <a:ln>
            <a:noFill/>
          </a:ln>
        </p:spPr>
      </p:pic>
      <p:pic>
        <p:nvPicPr>
          <p:cNvPr id="14" name="Picture 13"/>
          <p:cNvPicPr/>
          <p:nvPr/>
        </p:nvPicPr>
        <p:blipFill>
          <a:blip r:embed="rId4"/>
          <a:stretch>
            <a:fillRect/>
          </a:stretch>
        </p:blipFill>
        <p:spPr>
          <a:xfrm>
            <a:off x="9113380" y="1539737"/>
            <a:ext cx="2758440" cy="4820285"/>
          </a:xfrm>
          <a:prstGeom prst="rect">
            <a:avLst/>
          </a:prstGeom>
        </p:spPr>
      </p:pic>
      <p:sp>
        <p:nvSpPr>
          <p:cNvPr id="15" name="Content Placeholder 2"/>
          <p:cNvSpPr txBox="1">
            <a:spLocks/>
          </p:cNvSpPr>
          <p:nvPr/>
        </p:nvSpPr>
        <p:spPr>
          <a:xfrm>
            <a:off x="1009094" y="1127218"/>
            <a:ext cx="2291366"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sz="1800" dirty="0" smtClean="0">
                <a:latin typeface="Times New Roman" panose="02020603050405020304" pitchFamily="18" charset="0"/>
                <a:cs typeface="Times New Roman" panose="02020603050405020304" pitchFamily="18" charset="0"/>
              </a:rPr>
              <a:t>Tataan Tektonik</a:t>
            </a:r>
            <a:endParaRPr lang="en-US" sz="1800"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5508894" y="1468377"/>
            <a:ext cx="20478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9438738" y="1175388"/>
            <a:ext cx="2291366"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sz="1800" dirty="0" smtClean="0">
                <a:latin typeface="Times New Roman" panose="02020603050405020304" pitchFamily="18" charset="0"/>
                <a:cs typeface="Times New Roman" panose="02020603050405020304" pitchFamily="18" charset="0"/>
              </a:rPr>
              <a:t>Stratigrafi </a:t>
            </a:r>
            <a:r>
              <a:rPr lang="en-US" sz="1800" dirty="0" smtClean="0">
                <a:latin typeface="Times New Roman" panose="02020603050405020304" pitchFamily="18" charset="0"/>
                <a:cs typeface="Times New Roman" panose="02020603050405020304" pitchFamily="18" charset="0"/>
              </a:rPr>
              <a:t>Regional</a:t>
            </a:r>
            <a:endParaRPr lang="en-US" sz="1800" dirty="0">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9683438" y="1500840"/>
            <a:ext cx="20478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562219" y="6355572"/>
            <a:ext cx="2145074" cy="523220"/>
          </a:xfrm>
          <a:prstGeom prst="rect">
            <a:avLst/>
          </a:prstGeom>
        </p:spPr>
        <p:txBody>
          <a:bodyPr wrap="none">
            <a:spAutoFit/>
          </a:bodyPr>
          <a:lstStyle/>
          <a:p>
            <a:r>
              <a:rPr lang="en-US" sz="1400" dirty="0" err="1">
                <a:latin typeface="Times New Roman" panose="02020603050405020304" pitchFamily="18" charset="0"/>
                <a:ea typeface="Calibri" panose="020F0502020204030204" pitchFamily="34" charset="0"/>
                <a:cs typeface="Times New Roman" panose="02020603050405020304" pitchFamily="18" charset="0"/>
              </a:rPr>
              <a:t>Stratigrafi</a:t>
            </a:r>
            <a:r>
              <a:rPr lang="en-US" sz="1400" dirty="0">
                <a:latin typeface="Times New Roman" panose="02020603050405020304" pitchFamily="18" charset="0"/>
                <a:ea typeface="Calibri" panose="020F0502020204030204" pitchFamily="34" charset="0"/>
                <a:cs typeface="Times New Roman" panose="02020603050405020304" pitchFamily="18" charset="0"/>
              </a:rPr>
              <a:t> regional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papua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endParaRPr lang="id-ID" sz="1400" dirty="0" smtClean="0">
              <a:latin typeface="Times New Roman" panose="02020603050405020304" pitchFamily="18" charset="0"/>
              <a:ea typeface="Calibri" panose="020F0502020204030204" pitchFamily="34" charset="0"/>
              <a:cs typeface="Times New Roman" panose="02020603050405020304" pitchFamily="18" charset="0"/>
            </a:endParaRPr>
          </a:p>
          <a:p>
            <a:r>
              <a:rPr lang="en-US" sz="1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Quarles van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Ufford</a:t>
            </a:r>
            <a:r>
              <a:rPr lang="en-US" sz="1400" dirty="0">
                <a:latin typeface="Times New Roman" panose="02020603050405020304" pitchFamily="18" charset="0"/>
                <a:ea typeface="Calibri" panose="020F0502020204030204" pitchFamily="34" charset="0"/>
                <a:cs typeface="Times New Roman" panose="02020603050405020304" pitchFamily="18" charset="0"/>
              </a:rPr>
              <a:t>, 1996)</a:t>
            </a:r>
            <a:endParaRPr lang="id-ID" sz="1400" dirty="0">
              <a:latin typeface="Times New Roman" panose="02020603050405020304" pitchFamily="18" charset="0"/>
              <a:cs typeface="Times New Roman" panose="02020603050405020304" pitchFamily="18" charset="0"/>
            </a:endParaRPr>
          </a:p>
        </p:txBody>
      </p:sp>
      <p:sp>
        <p:nvSpPr>
          <p:cNvPr id="19" name="Rectangle 18"/>
          <p:cNvSpPr/>
          <p:nvPr/>
        </p:nvSpPr>
        <p:spPr>
          <a:xfrm>
            <a:off x="5013846" y="4633540"/>
            <a:ext cx="2361096" cy="307777"/>
          </a:xfrm>
          <a:prstGeom prst="rect">
            <a:avLst/>
          </a:prstGeom>
        </p:spPr>
        <p:txBody>
          <a:bodyPr wrap="none">
            <a:spAutoFit/>
          </a:bodyPr>
          <a:lstStyle/>
          <a:p>
            <a:pPr algn="ctr">
              <a:spcAft>
                <a:spcPts val="1000"/>
              </a:spcAft>
            </a:pPr>
            <a:r>
              <a:rPr lang="en-US" sz="1400" dirty="0" err="1" smtClean="0">
                <a:latin typeface="Times New Roman" panose="02020603050405020304" pitchFamily="18" charset="0"/>
                <a:ea typeface="Calibri" panose="020F0502020204030204" pitchFamily="34" charset="0"/>
                <a:cs typeface="Times New Roman" panose="02020603050405020304" pitchFamily="18" charset="0"/>
              </a:rPr>
              <a:t>Fisiografi</a:t>
            </a:r>
            <a:r>
              <a:rPr lang="en-US"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Papua (Dow, 2005)</a:t>
            </a:r>
            <a:endParaRPr lang="id-ID"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578640" y="5893288"/>
            <a:ext cx="3152273" cy="307777"/>
          </a:xfrm>
          <a:prstGeom prst="rect">
            <a:avLst/>
          </a:prstGeom>
        </p:spPr>
        <p:txBody>
          <a:bodyPr wrap="none">
            <a:spAutoFit/>
          </a:bodyPr>
          <a:lstStyle/>
          <a:p>
            <a:r>
              <a:rPr lang="en-US" sz="1400" dirty="0" err="1">
                <a:latin typeface="Times New Roman" panose="02020603050405020304" pitchFamily="18" charset="0"/>
                <a:ea typeface="Calibri" panose="020F0502020204030204" pitchFamily="34" charset="0"/>
                <a:cs typeface="Times New Roman" panose="02020603050405020304" pitchFamily="18" charset="0"/>
              </a:rPr>
              <a:t>Tataan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Tektonik</a:t>
            </a:r>
            <a:r>
              <a:rPr lang="en-US" sz="1400" dirty="0">
                <a:latin typeface="Times New Roman" panose="02020603050405020304" pitchFamily="18" charset="0"/>
                <a:ea typeface="Calibri" panose="020F0502020204030204" pitchFamily="34" charset="0"/>
                <a:cs typeface="Times New Roman" panose="02020603050405020304" pitchFamily="18" charset="0"/>
              </a:rPr>
              <a:t> Papua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Sapiie</a:t>
            </a:r>
            <a:r>
              <a:rPr lang="en-US" sz="1400" dirty="0">
                <a:latin typeface="Times New Roman" panose="02020603050405020304" pitchFamily="18" charset="0"/>
                <a:ea typeface="Calibri" panose="020F0502020204030204" pitchFamily="34" charset="0"/>
                <a:cs typeface="Times New Roman" panose="02020603050405020304" pitchFamily="18" charset="0"/>
              </a:rPr>
              <a:t> dkk,1999)</a:t>
            </a:r>
            <a:endParaRPr lang="id-ID"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725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en-US" sz="1800" b="1" dirty="0" smtClean="0">
                <a:latin typeface="Times New Roman" panose="02020603050405020304" pitchFamily="18" charset="0"/>
                <a:cs typeface="Times New Roman" panose="02020603050405020304" pitchFamily="18" charset="0"/>
              </a:rPr>
              <a:t>METODE PENELITIAN</a:t>
            </a:r>
            <a:endParaRPr lang="en-US" sz="1800" b="1"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2"/>
          <a:stretch>
            <a:fillRect/>
          </a:stretch>
        </p:blipFill>
        <p:spPr>
          <a:xfrm>
            <a:off x="3574732" y="1215072"/>
            <a:ext cx="5904119" cy="5417548"/>
          </a:xfrm>
          <a:prstGeom prst="rect">
            <a:avLst/>
          </a:prstGeom>
        </p:spPr>
      </p:pic>
    </p:spTree>
    <p:extLst>
      <p:ext uri="{BB962C8B-B14F-4D97-AF65-F5344CB8AC3E}">
        <p14:creationId xmlns:p14="http://schemas.microsoft.com/office/powerpoint/2010/main" val="1653938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HASIL</a:t>
            </a:r>
            <a:endParaRPr lang="en-US" sz="1800" b="1" dirty="0">
              <a:latin typeface="Times New Roman" panose="02020603050405020304" pitchFamily="18" charset="0"/>
              <a:cs typeface="Times New Roman" panose="02020603050405020304" pitchFamily="18" charset="0"/>
            </a:endParaRPr>
          </a:p>
        </p:txBody>
      </p:sp>
      <p:pic>
        <p:nvPicPr>
          <p:cNvPr id="11" name="Picture 10"/>
          <p:cNvPicPr/>
          <p:nvPr/>
        </p:nvPicPr>
        <p:blipFill>
          <a:blip r:embed="rId2"/>
          <a:stretch>
            <a:fillRect/>
          </a:stretch>
        </p:blipFill>
        <p:spPr>
          <a:xfrm>
            <a:off x="0" y="1388664"/>
            <a:ext cx="6122769" cy="4499608"/>
          </a:xfrm>
          <a:prstGeom prst="rect">
            <a:avLst/>
          </a:prstGeom>
        </p:spPr>
      </p:pic>
      <p:cxnSp>
        <p:nvCxnSpPr>
          <p:cNvPr id="12" name="Straight Connector 11"/>
          <p:cNvCxnSpPr/>
          <p:nvPr/>
        </p:nvCxnSpPr>
        <p:spPr>
          <a:xfrm>
            <a:off x="110606" y="1299820"/>
            <a:ext cx="100985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10606" y="958661"/>
            <a:ext cx="2291366"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1800" dirty="0" smtClean="0">
                <a:latin typeface="Times New Roman" panose="02020603050405020304" pitchFamily="18" charset="0"/>
                <a:cs typeface="Times New Roman" panose="02020603050405020304" pitchFamily="18" charset="0"/>
              </a:rPr>
              <a:t>Material</a:t>
            </a:r>
            <a:endParaRPr lang="en-US" sz="1800" dirty="0">
              <a:latin typeface="Times New Roman" panose="02020603050405020304" pitchFamily="18" charset="0"/>
              <a:cs typeface="Times New Roman" panose="02020603050405020304" pitchFamily="18" charset="0"/>
            </a:endParaRPr>
          </a:p>
        </p:txBody>
      </p:sp>
      <p:pic>
        <p:nvPicPr>
          <p:cNvPr id="14" name="Picture 13"/>
          <p:cNvPicPr/>
          <p:nvPr/>
        </p:nvPicPr>
        <p:blipFill>
          <a:blip r:embed="rId3"/>
          <a:stretch>
            <a:fillRect/>
          </a:stretch>
        </p:blipFill>
        <p:spPr>
          <a:xfrm>
            <a:off x="6222763" y="1499103"/>
            <a:ext cx="2932309" cy="2050710"/>
          </a:xfrm>
          <a:prstGeom prst="rect">
            <a:avLst/>
          </a:prstGeom>
        </p:spPr>
      </p:pic>
      <p:pic>
        <p:nvPicPr>
          <p:cNvPr id="15" name="Picture 14"/>
          <p:cNvPicPr/>
          <p:nvPr/>
        </p:nvPicPr>
        <p:blipFill>
          <a:blip r:embed="rId4"/>
          <a:stretch>
            <a:fillRect/>
          </a:stretch>
        </p:blipFill>
        <p:spPr>
          <a:xfrm>
            <a:off x="6243937" y="3741500"/>
            <a:ext cx="2932309" cy="2091535"/>
          </a:xfrm>
          <a:prstGeom prst="rect">
            <a:avLst/>
          </a:prstGeom>
        </p:spPr>
      </p:pic>
      <p:pic>
        <p:nvPicPr>
          <p:cNvPr id="16" name="Picture 15"/>
          <p:cNvPicPr/>
          <p:nvPr/>
        </p:nvPicPr>
        <p:blipFill>
          <a:blip r:embed="rId5"/>
          <a:stretch>
            <a:fillRect/>
          </a:stretch>
        </p:blipFill>
        <p:spPr>
          <a:xfrm>
            <a:off x="9231549" y="1505794"/>
            <a:ext cx="2932309" cy="2050711"/>
          </a:xfrm>
          <a:prstGeom prst="rect">
            <a:avLst/>
          </a:prstGeom>
        </p:spPr>
      </p:pic>
      <p:pic>
        <p:nvPicPr>
          <p:cNvPr id="17" name="Picture 16"/>
          <p:cNvPicPr/>
          <p:nvPr/>
        </p:nvPicPr>
        <p:blipFill>
          <a:blip r:embed="rId6"/>
          <a:stretch>
            <a:fillRect/>
          </a:stretch>
        </p:blipFill>
        <p:spPr>
          <a:xfrm>
            <a:off x="9219247" y="3754862"/>
            <a:ext cx="2932309" cy="2064809"/>
          </a:xfrm>
          <a:prstGeom prst="rect">
            <a:avLst/>
          </a:prstGeom>
        </p:spPr>
      </p:pic>
    </p:spTree>
    <p:extLst>
      <p:ext uri="{BB962C8B-B14F-4D97-AF65-F5344CB8AC3E}">
        <p14:creationId xmlns:p14="http://schemas.microsoft.com/office/powerpoint/2010/main" val="2528016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0" y="0"/>
            <a:ext cx="12192000" cy="851794"/>
            <a:chOff x="0" y="0"/>
            <a:chExt cx="12192000" cy="851794"/>
          </a:xfrm>
        </p:grpSpPr>
        <p:sp>
          <p:nvSpPr>
            <p:cNvPr id="2" name="Rectangle 1"/>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476875" y="247251"/>
            <a:ext cx="1238250"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d-ID" altLang="ko-KR" b="1" dirty="0">
                <a:solidFill>
                  <a:prstClr val="black">
                    <a:lumMod val="85000"/>
                    <a:lumOff val="15000"/>
                  </a:prstClr>
                </a:solidFill>
                <a:latin typeface="Times New Roman" panose="02020603050405020304" pitchFamily="18" charset="0"/>
                <a:cs typeface="Times New Roman" panose="02020603050405020304" pitchFamily="18" charset="0"/>
              </a:rPr>
              <a:t>OUTLINE</a:t>
            </a:r>
            <a:endParaRPr kumimoji="0" lang="ko-KR" altLang="en-US"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4617814" y="1449028"/>
            <a:ext cx="3105957" cy="369332"/>
          </a:xfrm>
          <a:prstGeom prst="rect">
            <a:avLst/>
          </a:prstGeom>
          <a:noFill/>
        </p:spPr>
        <p:txBody>
          <a:bodyPr wrap="square" lIns="108000" rIns="10800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altLang="ko-KR" b="1" dirty="0" smtClean="0">
                <a:solidFill>
                  <a:prstClr val="black"/>
                </a:solidFill>
                <a:latin typeface="Times New Roman" panose="02020603050405020304" pitchFamily="18" charset="0"/>
                <a:cs typeface="Times New Roman" panose="02020603050405020304" pitchFamily="18" charset="0"/>
              </a:rPr>
              <a:t>01 </a:t>
            </a:r>
            <a:r>
              <a:rPr lang="id-ID" altLang="ko-KR" b="1" dirty="0" smtClean="0">
                <a:solidFill>
                  <a:prstClr val="black"/>
                </a:solidFill>
                <a:latin typeface="Times New Roman" panose="02020603050405020304" pitchFamily="18" charset="0"/>
                <a:cs typeface="Times New Roman" panose="02020603050405020304" pitchFamily="18" charset="0"/>
              </a:rPr>
              <a:t>Pendahuluan</a:t>
            </a:r>
            <a:endParaRPr kumimoji="0" lang="ko-KR"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4617814" y="2218888"/>
            <a:ext cx="3105957" cy="369332"/>
          </a:xfrm>
          <a:prstGeom prst="rect">
            <a:avLst/>
          </a:prstGeom>
          <a:noFill/>
        </p:spPr>
        <p:txBody>
          <a:bodyPr wrap="square" lIns="108000" rIns="10800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altLang="ko-KR" b="1" dirty="0" smtClean="0">
                <a:solidFill>
                  <a:prstClr val="black"/>
                </a:solidFill>
                <a:latin typeface="Times New Roman" panose="02020603050405020304" pitchFamily="18" charset="0"/>
                <a:cs typeface="Times New Roman" panose="02020603050405020304" pitchFamily="18" charset="0"/>
              </a:rPr>
              <a:t>02 </a:t>
            </a:r>
            <a:r>
              <a:rPr lang="id-ID" altLang="ko-KR" b="1" dirty="0" smtClean="0">
                <a:solidFill>
                  <a:prstClr val="black"/>
                </a:solidFill>
                <a:latin typeface="Times New Roman" panose="02020603050405020304" pitchFamily="18" charset="0"/>
                <a:cs typeface="Times New Roman" panose="02020603050405020304" pitchFamily="18" charset="0"/>
              </a:rPr>
              <a:t>Metode </a:t>
            </a:r>
            <a:r>
              <a:rPr lang="id-ID" altLang="ko-KR" b="1" dirty="0">
                <a:solidFill>
                  <a:prstClr val="black"/>
                </a:solidFill>
                <a:latin typeface="Times New Roman" panose="02020603050405020304" pitchFamily="18" charset="0"/>
                <a:cs typeface="Times New Roman" panose="02020603050405020304" pitchFamily="18" charset="0"/>
              </a:rPr>
              <a:t>Penelitian</a:t>
            </a:r>
            <a:endParaRPr kumimoji="0" lang="ko-KR"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4617814" y="2988748"/>
            <a:ext cx="3105957" cy="369332"/>
          </a:xfrm>
          <a:prstGeom prst="rect">
            <a:avLst/>
          </a:prstGeom>
          <a:noFill/>
        </p:spPr>
        <p:txBody>
          <a:bodyPr wrap="square" lIns="108000" rIns="10800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altLang="ko-KR" b="1" dirty="0" smtClean="0">
                <a:solidFill>
                  <a:prstClr val="black"/>
                </a:solidFill>
                <a:latin typeface="Times New Roman" panose="02020603050405020304" pitchFamily="18" charset="0"/>
                <a:cs typeface="Times New Roman" panose="02020603050405020304" pitchFamily="18" charset="0"/>
              </a:rPr>
              <a:t>03 </a:t>
            </a:r>
            <a:r>
              <a:rPr lang="id-ID" altLang="ko-KR" b="1" dirty="0" smtClean="0">
                <a:solidFill>
                  <a:prstClr val="black"/>
                </a:solidFill>
                <a:latin typeface="Times New Roman" panose="02020603050405020304" pitchFamily="18" charset="0"/>
                <a:cs typeface="Times New Roman" panose="02020603050405020304" pitchFamily="18" charset="0"/>
              </a:rPr>
              <a:t>Tinjau </a:t>
            </a:r>
            <a:r>
              <a:rPr lang="id-ID" altLang="ko-KR" b="1" dirty="0">
                <a:solidFill>
                  <a:prstClr val="black"/>
                </a:solidFill>
                <a:latin typeface="Times New Roman" panose="02020603050405020304" pitchFamily="18" charset="0"/>
                <a:cs typeface="Times New Roman" panose="02020603050405020304" pitchFamily="18" charset="0"/>
              </a:rPr>
              <a:t>Pustaka</a:t>
            </a:r>
            <a:endParaRPr kumimoji="0" lang="ko-KR"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4617814" y="3758608"/>
            <a:ext cx="4147138" cy="369332"/>
          </a:xfrm>
          <a:prstGeom prst="rect">
            <a:avLst/>
          </a:prstGeom>
          <a:noFill/>
        </p:spPr>
        <p:txBody>
          <a:bodyPr wrap="square" lIns="108000" rIns="10800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altLang="ko-KR" b="1" dirty="0" smtClean="0">
                <a:solidFill>
                  <a:prstClr val="black"/>
                </a:solidFill>
                <a:latin typeface="Times New Roman" panose="02020603050405020304" pitchFamily="18" charset="0"/>
                <a:cs typeface="Times New Roman" panose="02020603050405020304" pitchFamily="18" charset="0"/>
              </a:rPr>
              <a:t>04 </a:t>
            </a:r>
            <a:r>
              <a:rPr lang="id-ID" altLang="ko-KR" b="1" dirty="0" smtClean="0">
                <a:solidFill>
                  <a:prstClr val="black"/>
                </a:solidFill>
                <a:latin typeface="Times New Roman" panose="02020603050405020304" pitchFamily="18" charset="0"/>
                <a:cs typeface="Times New Roman" panose="02020603050405020304" pitchFamily="18" charset="0"/>
              </a:rPr>
              <a:t>Geologi </a:t>
            </a:r>
            <a:r>
              <a:rPr lang="id-ID" altLang="ko-KR" b="1" dirty="0">
                <a:solidFill>
                  <a:prstClr val="black"/>
                </a:solidFill>
                <a:latin typeface="Times New Roman" panose="02020603050405020304" pitchFamily="18" charset="0"/>
                <a:cs typeface="Times New Roman" panose="02020603050405020304" pitchFamily="18" charset="0"/>
              </a:rPr>
              <a:t>Daerah Penelitian</a:t>
            </a:r>
            <a:endParaRPr kumimoji="0" lang="ko-KR"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5EFA5254-2D00-47DB-BB12-8ABCC605A149}"/>
              </a:ext>
            </a:extLst>
          </p:cNvPr>
          <p:cNvSpPr txBox="1"/>
          <p:nvPr/>
        </p:nvSpPr>
        <p:spPr>
          <a:xfrm>
            <a:off x="4615774" y="4467388"/>
            <a:ext cx="5285244" cy="369332"/>
          </a:xfrm>
          <a:prstGeom prst="rect">
            <a:avLst/>
          </a:prstGeom>
          <a:noFill/>
        </p:spPr>
        <p:txBody>
          <a:bodyPr wrap="square" lIns="108000" rIns="10800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altLang="ko-KR" b="1" dirty="0" smtClean="0">
                <a:solidFill>
                  <a:prstClr val="black"/>
                </a:solidFill>
                <a:latin typeface="Times New Roman" panose="02020603050405020304" pitchFamily="18" charset="0"/>
                <a:cs typeface="Times New Roman" panose="02020603050405020304" pitchFamily="18" charset="0"/>
              </a:rPr>
              <a:t>05 </a:t>
            </a:r>
            <a:r>
              <a:rPr lang="id-ID" altLang="ko-KR" b="1" dirty="0" smtClean="0">
                <a:solidFill>
                  <a:prstClr val="black"/>
                </a:solidFill>
                <a:latin typeface="Times New Roman" panose="02020603050405020304" pitchFamily="18" charset="0"/>
                <a:cs typeface="Times New Roman" panose="02020603050405020304" pitchFamily="18" charset="0"/>
              </a:rPr>
              <a:t>Masalah Khusus</a:t>
            </a:r>
            <a:endParaRPr kumimoji="0" lang="ko-KR"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ED72DC31-B400-4AC5-8AE5-8FA9D3425C01}"/>
              </a:ext>
            </a:extLst>
          </p:cNvPr>
          <p:cNvSpPr txBox="1"/>
          <p:nvPr/>
        </p:nvSpPr>
        <p:spPr>
          <a:xfrm>
            <a:off x="4617814" y="5118126"/>
            <a:ext cx="3254545" cy="369332"/>
          </a:xfrm>
          <a:prstGeom prst="rect">
            <a:avLst/>
          </a:prstGeom>
          <a:noFill/>
        </p:spPr>
        <p:txBody>
          <a:bodyPr wrap="square" lIns="108000" rIns="10800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altLang="ko-KR" b="1" dirty="0" smtClean="0">
                <a:solidFill>
                  <a:prstClr val="black"/>
                </a:solidFill>
                <a:latin typeface="Times New Roman" panose="02020603050405020304" pitchFamily="18" charset="0"/>
                <a:cs typeface="Times New Roman" panose="02020603050405020304" pitchFamily="18" charset="0"/>
              </a:rPr>
              <a:t>06 </a:t>
            </a:r>
            <a:r>
              <a:rPr lang="id-ID" altLang="ko-KR" b="1" dirty="0" smtClean="0">
                <a:solidFill>
                  <a:prstClr val="black"/>
                </a:solidFill>
                <a:latin typeface="Times New Roman" panose="02020603050405020304" pitchFamily="18" charset="0"/>
                <a:cs typeface="Times New Roman" panose="02020603050405020304" pitchFamily="18" charset="0"/>
              </a:rPr>
              <a:t>Kesimpulan</a:t>
            </a:r>
            <a:endParaRPr kumimoji="0" lang="ko-KR" alt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8" name="Straight Connector 47"/>
          <p:cNvCxnSpPr/>
          <p:nvPr/>
        </p:nvCxnSpPr>
        <p:spPr>
          <a:xfrm>
            <a:off x="4705350" y="1818360"/>
            <a:ext cx="16668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05350" y="2589582"/>
            <a:ext cx="21145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705350" y="3358080"/>
            <a:ext cx="18097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705350" y="4127940"/>
            <a:ext cx="33242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05350" y="4897800"/>
            <a:ext cx="20097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705350" y="5609619"/>
            <a:ext cx="143787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25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HASIL</a:t>
            </a:r>
            <a:endParaRPr lang="en-US" sz="1800" b="1"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110606" y="1299820"/>
            <a:ext cx="14477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10606" y="958661"/>
            <a:ext cx="2291366"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1800" dirty="0" smtClean="0">
                <a:latin typeface="Times New Roman" panose="02020603050405020304" pitchFamily="18" charset="0"/>
                <a:cs typeface="Times New Roman" panose="02020603050405020304" pitchFamily="18" charset="0"/>
              </a:rPr>
              <a:t>Arah Struktur</a:t>
            </a:r>
            <a:endParaRPr lang="en-US" sz="1800" dirty="0">
              <a:latin typeface="Times New Roman" panose="02020603050405020304" pitchFamily="18" charset="0"/>
              <a:cs typeface="Times New Roman" panose="02020603050405020304" pitchFamily="18" charset="0"/>
            </a:endParaRPr>
          </a:p>
        </p:txBody>
      </p:sp>
      <p:sp>
        <p:nvSpPr>
          <p:cNvPr id="3" name="Rectangle 2"/>
          <p:cNvSpPr/>
          <p:nvPr/>
        </p:nvSpPr>
        <p:spPr>
          <a:xfrm>
            <a:off x="279042" y="1566340"/>
            <a:ext cx="6096000" cy="4849404"/>
          </a:xfrm>
          <a:prstGeom prst="rect">
            <a:avLst/>
          </a:prstGeom>
        </p:spPr>
        <p:txBody>
          <a:bodyPr>
            <a:spAutoFit/>
          </a:bodyPr>
          <a:lstStyle/>
          <a:p>
            <a:pPr marL="342900" marR="34290" lvl="0" indent="-342900" algn="just">
              <a:lnSpc>
                <a:spcPct val="150000"/>
              </a:lnSpc>
              <a:spcAft>
                <a:spcPts val="0"/>
              </a:spcAft>
              <a:buFont typeface="+mj-lt"/>
              <a:buAutoNum type="alphaLcParenR"/>
            </a:pPr>
            <a:r>
              <a:rPr lang="id-ID" sz="1600" dirty="0">
                <a:latin typeface="Times New Roman" panose="02020603050405020304" pitchFamily="18" charset="0"/>
                <a:ea typeface="Calibri" panose="020F0502020204030204" pitchFamily="34" charset="0"/>
                <a:cs typeface="Times New Roman" panose="02020603050405020304" pitchFamily="18" charset="0"/>
              </a:rPr>
              <a:t>Struktur utara-selatan dengan arah umum: (N 352</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- 005</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E/51</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- 72</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 o</a:t>
            </a:r>
            <a:r>
              <a:rPr lang="id-ID" sz="1600" dirty="0">
                <a:latin typeface="Times New Roman" panose="02020603050405020304" pitchFamily="18" charset="0"/>
                <a:ea typeface="Calibri" panose="020F0502020204030204" pitchFamily="34" charset="0"/>
                <a:cs typeface="Times New Roman" panose="02020603050405020304" pitchFamily="18" charset="0"/>
              </a:rPr>
              <a:t>) - (N 173</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-181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0</a:t>
            </a:r>
            <a:r>
              <a:rPr lang="id-ID" sz="1600" dirty="0">
                <a:latin typeface="Times New Roman" panose="02020603050405020304" pitchFamily="18" charset="0"/>
                <a:ea typeface="Calibri" panose="020F0502020204030204" pitchFamily="34" charset="0"/>
                <a:cs typeface="Times New Roman" panose="02020603050405020304" pitchFamily="18" charset="0"/>
              </a:rPr>
              <a:t> E /35</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- 79</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a:t>
            </a:r>
          </a:p>
          <a:p>
            <a:pPr marL="342900" marR="34290" lvl="0" indent="-342900" algn="just">
              <a:lnSpc>
                <a:spcPct val="150000"/>
              </a:lnSpc>
              <a:spcAft>
                <a:spcPts val="0"/>
              </a:spcAft>
              <a:buFont typeface="+mj-lt"/>
              <a:buAutoNum type="alphaLcParenR"/>
            </a:pPr>
            <a:r>
              <a:rPr lang="en-US" sz="1600" dirty="0" err="1">
                <a:latin typeface="Times New Roman" panose="02020603050405020304" pitchFamily="18" charset="0"/>
                <a:ea typeface="Calibri" panose="020F0502020204030204" pitchFamily="34" charset="0"/>
                <a:cs typeface="Times New Roman" panose="02020603050405020304" pitchFamily="18" charset="0"/>
              </a:rPr>
              <a:t>Struktur</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timurlaut</a:t>
            </a:r>
            <a:r>
              <a:rPr lang="en-US" sz="1600" dirty="0">
                <a:latin typeface="Times New Roman" panose="02020603050405020304" pitchFamily="18" charset="0"/>
                <a:ea typeface="Calibri" panose="020F0502020204030204" pitchFamily="34" charset="0"/>
                <a:cs typeface="Times New Roman" panose="02020603050405020304" pitchFamily="18" charset="0"/>
              </a:rPr>
              <a:t> –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baratdaya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dengan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arah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umum</a:t>
            </a:r>
            <a:r>
              <a:rPr lang="en-US" sz="1600" dirty="0">
                <a:latin typeface="Times New Roman" panose="02020603050405020304" pitchFamily="18" charset="0"/>
                <a:ea typeface="Calibri" panose="020F0502020204030204" pitchFamily="34" charset="0"/>
                <a:cs typeface="Times New Roman" panose="02020603050405020304" pitchFamily="18" charset="0"/>
              </a:rPr>
              <a:t>: (N 052</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 – 071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 E/46</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- 81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 – (N 226</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-260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sz="1600" dirty="0">
                <a:latin typeface="Times New Roman" panose="02020603050405020304" pitchFamily="18" charset="0"/>
                <a:ea typeface="Calibri" panose="020F0502020204030204" pitchFamily="34" charset="0"/>
                <a:cs typeface="Times New Roman" panose="02020603050405020304" pitchFamily="18" charset="0"/>
              </a:rPr>
              <a:t> E/30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-75</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Pemodalan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tipe</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struktur</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digambarkan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tiap</a:t>
            </a:r>
            <a:r>
              <a:rPr lang="en-US" sz="1600" dirty="0">
                <a:latin typeface="Times New Roman" panose="02020603050405020304" pitchFamily="18" charset="0"/>
                <a:ea typeface="Calibri" panose="020F0502020204030204" pitchFamily="34" charset="0"/>
                <a:cs typeface="Times New Roman" panose="02020603050405020304" pitchFamily="18" charset="0"/>
              </a:rPr>
              <a:t> 100 meter </a:t>
            </a:r>
            <a:endParaRPr lang="id-ID" sz="1600" dirty="0">
              <a:latin typeface="Times New Roman" panose="02020603050405020304" pitchFamily="18" charset="0"/>
              <a:ea typeface="Calibri" panose="020F0502020204030204" pitchFamily="34" charset="0"/>
              <a:cs typeface="Times New Roman" panose="02020603050405020304" pitchFamily="18" charset="0"/>
            </a:endParaRPr>
          </a:p>
          <a:p>
            <a:pPr marL="342900" marR="34290" lvl="0" indent="-342900" algn="just">
              <a:lnSpc>
                <a:spcPct val="150000"/>
              </a:lnSpc>
              <a:spcAft>
                <a:spcPts val="0"/>
              </a:spcAft>
              <a:buFont typeface="+mj-lt"/>
              <a:buAutoNum type="alphaLcParenR"/>
            </a:pPr>
            <a:r>
              <a:rPr lang="id-ID" sz="1600" dirty="0">
                <a:latin typeface="Times New Roman" panose="02020603050405020304" pitchFamily="18" charset="0"/>
                <a:ea typeface="Calibri" panose="020F0502020204030204" pitchFamily="34" charset="0"/>
                <a:cs typeface="Times New Roman" panose="02020603050405020304" pitchFamily="18" charset="0"/>
              </a:rPr>
              <a:t>Struktur utara timurlaut – selatan baratdaya dengan arah umum: (N 013</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- 045</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E/33</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id-ID" sz="1600" dirty="0">
                <a:latin typeface="Times New Roman" panose="02020603050405020304" pitchFamily="18" charset="0"/>
                <a:ea typeface="Calibri" panose="020F0502020204030204" pitchFamily="34" charset="0"/>
                <a:cs typeface="Times New Roman" panose="02020603050405020304" pitchFamily="18" charset="0"/>
              </a:rPr>
              <a:t>– 70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 (N 204</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-213</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E/40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-70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a:t>
            </a:r>
          </a:p>
          <a:p>
            <a:pPr marL="342900" marR="34290" lvl="0" indent="-342900" algn="just">
              <a:lnSpc>
                <a:spcPct val="150000"/>
              </a:lnSpc>
              <a:spcAft>
                <a:spcPts val="0"/>
              </a:spcAft>
              <a:buFont typeface="+mj-lt"/>
              <a:buAutoNum type="alphaLcParenR"/>
            </a:pPr>
            <a:r>
              <a:rPr lang="id-ID" sz="1600" dirty="0">
                <a:latin typeface="Times New Roman" panose="02020603050405020304" pitchFamily="18" charset="0"/>
                <a:ea typeface="Calibri" panose="020F0502020204030204" pitchFamily="34" charset="0"/>
                <a:cs typeface="Times New Roman" panose="02020603050405020304" pitchFamily="18" charset="0"/>
              </a:rPr>
              <a:t>Struktur timur-barat dengan arah umum: (N 106</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-110</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E/49</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-51</a:t>
            </a:r>
            <a:r>
              <a:rPr lang="id-ID"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 (N 261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- 280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E/28</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-77</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a:t>
            </a:r>
          </a:p>
          <a:p>
            <a:pPr marL="342900" marR="34290" lvl="0" indent="-342900" algn="just">
              <a:lnSpc>
                <a:spcPct val="150000"/>
              </a:lnSpc>
              <a:spcAft>
                <a:spcPts val="0"/>
              </a:spcAft>
              <a:buFont typeface="+mj-lt"/>
              <a:buAutoNum type="alphaLcParenR"/>
            </a:pPr>
            <a:r>
              <a:rPr lang="id-ID" sz="1600" dirty="0">
                <a:latin typeface="Times New Roman" panose="02020603050405020304" pitchFamily="18" charset="0"/>
                <a:ea typeface="Calibri" panose="020F0502020204030204" pitchFamily="34" charset="0"/>
                <a:cs typeface="Times New Roman" panose="02020603050405020304" pitchFamily="18" charset="0"/>
              </a:rPr>
              <a:t>Struktur barat baratlaut – timur tenggara  dengan arah umum: (N 208</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-316</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E/21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-59</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 (N 110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-138</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 </a:t>
            </a:r>
            <a:r>
              <a:rPr lang="id-ID" sz="1600" dirty="0">
                <a:latin typeface="Times New Roman" panose="02020603050405020304" pitchFamily="18" charset="0"/>
                <a:ea typeface="Calibri" panose="020F0502020204030204" pitchFamily="34" charset="0"/>
                <a:cs typeface="Times New Roman" panose="02020603050405020304" pitchFamily="18" charset="0"/>
              </a:rPr>
              <a:t>E/30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-53</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a:t>
            </a:r>
          </a:p>
          <a:p>
            <a:pPr marL="342900" marR="34290" lvl="0" indent="-342900" algn="just">
              <a:lnSpc>
                <a:spcPct val="150000"/>
              </a:lnSpc>
              <a:spcAft>
                <a:spcPts val="0"/>
              </a:spcAft>
              <a:buFont typeface="+mj-lt"/>
              <a:buAutoNum type="alphaLcParenR"/>
            </a:pPr>
            <a:r>
              <a:rPr lang="id-ID" sz="1600" dirty="0">
                <a:latin typeface="Times New Roman" panose="02020603050405020304" pitchFamily="18" charset="0"/>
                <a:ea typeface="Calibri" panose="020F0502020204030204" pitchFamily="34" charset="0"/>
                <a:cs typeface="Times New Roman" panose="02020603050405020304" pitchFamily="18" charset="0"/>
              </a:rPr>
              <a:t>Struktur baratlaut – tenggara dengan arah umum: (N 324</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-350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E/16</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-71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 (N 150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-170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E /41</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-70</a:t>
            </a:r>
            <a:r>
              <a:rPr lang="en-US" sz="1600" baseline="30000" dirty="0">
                <a:latin typeface="Times New Roman" panose="02020603050405020304" pitchFamily="18" charset="0"/>
                <a:ea typeface="Calibri" panose="020F0502020204030204" pitchFamily="34" charset="0"/>
                <a:cs typeface="Times New Roman" panose="02020603050405020304" pitchFamily="18" charset="0"/>
              </a:rPr>
              <a:t>o</a:t>
            </a:r>
            <a:r>
              <a:rPr lang="id-ID" sz="1600" dirty="0">
                <a:latin typeface="Times New Roman" panose="02020603050405020304" pitchFamily="18" charset="0"/>
                <a:ea typeface="Calibri" panose="020F0502020204030204" pitchFamily="34" charset="0"/>
                <a:cs typeface="Times New Roman" panose="02020603050405020304" pitchFamily="18" charset="0"/>
              </a:rPr>
              <a:t>) </a:t>
            </a:r>
            <a:endParaRPr lang="id-ID"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image54.jpeg"/>
          <p:cNvPicPr/>
          <p:nvPr/>
        </p:nvPicPr>
        <p:blipFill>
          <a:blip r:embed="rId2" cstate="print"/>
          <a:stretch>
            <a:fillRect/>
          </a:stretch>
        </p:blipFill>
        <p:spPr>
          <a:xfrm>
            <a:off x="6494095" y="1566340"/>
            <a:ext cx="5573409" cy="4473850"/>
          </a:xfrm>
          <a:prstGeom prst="rect">
            <a:avLst/>
          </a:prstGeom>
        </p:spPr>
      </p:pic>
    </p:spTree>
    <p:extLst>
      <p:ext uri="{BB962C8B-B14F-4D97-AF65-F5344CB8AC3E}">
        <p14:creationId xmlns:p14="http://schemas.microsoft.com/office/powerpoint/2010/main" val="2361647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HASIL</a:t>
            </a:r>
            <a:endParaRPr lang="en-US" sz="1800" b="1"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110606" y="1299820"/>
            <a:ext cx="14477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10606" y="958661"/>
            <a:ext cx="2291366"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1800" dirty="0" smtClean="0">
                <a:latin typeface="Times New Roman" panose="02020603050405020304" pitchFamily="18" charset="0"/>
                <a:cs typeface="Times New Roman" panose="02020603050405020304" pitchFamily="18" charset="0"/>
              </a:rPr>
              <a:t>Tipe Struktur</a:t>
            </a:r>
            <a:endParaRPr lang="en-US" sz="1800" dirty="0">
              <a:latin typeface="Times New Roman" panose="02020603050405020304" pitchFamily="18" charset="0"/>
              <a:cs typeface="Times New Roman" panose="02020603050405020304" pitchFamily="18" charset="0"/>
            </a:endParaRPr>
          </a:p>
        </p:txBody>
      </p:sp>
      <p:pic>
        <p:nvPicPr>
          <p:cNvPr id="14" name="Picture 13"/>
          <p:cNvPicPr/>
          <p:nvPr/>
        </p:nvPicPr>
        <p:blipFill>
          <a:blip r:embed="rId2"/>
          <a:stretch>
            <a:fillRect/>
          </a:stretch>
        </p:blipFill>
        <p:spPr>
          <a:xfrm>
            <a:off x="2374006" y="1406687"/>
            <a:ext cx="7443988" cy="5338763"/>
          </a:xfrm>
          <a:prstGeom prst="rect">
            <a:avLst/>
          </a:prstGeom>
        </p:spPr>
      </p:pic>
    </p:spTree>
    <p:extLst>
      <p:ext uri="{BB962C8B-B14F-4D97-AF65-F5344CB8AC3E}">
        <p14:creationId xmlns:p14="http://schemas.microsoft.com/office/powerpoint/2010/main" val="678437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PEMBAHASAN</a:t>
            </a:r>
            <a:endParaRPr lang="en-US" sz="1800" b="1"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0" y="1392292"/>
            <a:ext cx="32121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0" y="1051133"/>
            <a:ext cx="3778814"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err="1">
                <a:latin typeface="Times New Roman" panose="02020603050405020304" pitchFamily="18" charset="0"/>
                <a:cs typeface="Times New Roman" panose="02020603050405020304" pitchFamily="18" charset="0"/>
              </a:rPr>
              <a:t>Identifikasi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Potensi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Kegagalan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Lereng</a:t>
            </a:r>
            <a:endParaRPr lang="id-ID"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16" name="Picture 15"/>
          <p:cNvPicPr/>
          <p:nvPr/>
        </p:nvPicPr>
        <p:blipFill>
          <a:blip r:embed="rId2"/>
          <a:stretch>
            <a:fillRect/>
          </a:stretch>
        </p:blipFill>
        <p:spPr>
          <a:xfrm>
            <a:off x="4109819" y="1682251"/>
            <a:ext cx="3895090" cy="2890520"/>
          </a:xfrm>
          <a:prstGeom prst="rect">
            <a:avLst/>
          </a:prstGeom>
        </p:spPr>
      </p:pic>
      <p:pic>
        <p:nvPicPr>
          <p:cNvPr id="17" name="Picture 16"/>
          <p:cNvPicPr/>
          <p:nvPr/>
        </p:nvPicPr>
        <p:blipFill>
          <a:blip r:embed="rId3"/>
          <a:stretch>
            <a:fillRect/>
          </a:stretch>
        </p:blipFill>
        <p:spPr>
          <a:xfrm>
            <a:off x="8140906" y="1684381"/>
            <a:ext cx="3895090" cy="2886260"/>
          </a:xfrm>
          <a:prstGeom prst="rect">
            <a:avLst/>
          </a:prstGeom>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9457" y="1682251"/>
            <a:ext cx="3895090" cy="2931570"/>
          </a:xfrm>
          <a:prstGeom prst="rect">
            <a:avLst/>
          </a:prstGeom>
          <a:noFill/>
        </p:spPr>
      </p:pic>
      <p:pic>
        <p:nvPicPr>
          <p:cNvPr id="18" name="Picture 17"/>
          <p:cNvPicPr/>
          <p:nvPr/>
        </p:nvPicPr>
        <p:blipFill>
          <a:blip r:embed="rId5">
            <a:extLst>
              <a:ext uri="{28A0092B-C50C-407E-A947-70E740481C1C}">
                <a14:useLocalDpi xmlns:a14="http://schemas.microsoft.com/office/drawing/2010/main" val="0"/>
              </a:ext>
            </a:extLst>
          </a:blip>
          <a:srcRect/>
          <a:stretch>
            <a:fillRect/>
          </a:stretch>
        </p:blipFill>
        <p:spPr bwMode="auto">
          <a:xfrm>
            <a:off x="4229319" y="4570641"/>
            <a:ext cx="3646815" cy="2244179"/>
          </a:xfrm>
          <a:prstGeom prst="rect">
            <a:avLst/>
          </a:prstGeom>
          <a:noFill/>
        </p:spPr>
      </p:pic>
    </p:spTree>
    <p:extLst>
      <p:ext uri="{BB962C8B-B14F-4D97-AF65-F5344CB8AC3E}">
        <p14:creationId xmlns:p14="http://schemas.microsoft.com/office/powerpoint/2010/main" val="2883024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PEMBAHASAN</a:t>
            </a:r>
            <a:endParaRPr lang="en-US" sz="1800" b="1"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0" y="1392292"/>
            <a:ext cx="26144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0" y="1051133"/>
            <a:ext cx="3778814" cy="341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err="1">
                <a:latin typeface="Times New Roman" panose="02020603050405020304" pitchFamily="18" charset="0"/>
                <a:cs typeface="Times New Roman" panose="02020603050405020304" pitchFamily="18" charset="0"/>
              </a:rPr>
              <a:t>Identifikasi</a:t>
            </a:r>
            <a:r>
              <a:rPr lang="en-US" sz="1600" dirty="0">
                <a:latin typeface="Times New Roman" panose="02020603050405020304" pitchFamily="18" charset="0"/>
                <a:cs typeface="Times New Roman" panose="02020603050405020304" pitchFamily="18" charset="0"/>
              </a:rPr>
              <a:t> </a:t>
            </a:r>
            <a:r>
              <a:rPr lang="id-ID" sz="1600" dirty="0" smtClean="0">
                <a:latin typeface="Times New Roman" panose="02020603050405020304" pitchFamily="18" charset="0"/>
                <a:cs typeface="Times New Roman" panose="02020603050405020304" pitchFamily="18" charset="0"/>
              </a:rPr>
              <a:t>Kekuatan Material</a:t>
            </a:r>
            <a:endParaRPr lang="id-ID"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279994" y="1591630"/>
            <a:ext cx="5567014" cy="4834927"/>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897032954"/>
              </p:ext>
            </p:extLst>
          </p:nvPr>
        </p:nvGraphicFramePr>
        <p:xfrm>
          <a:off x="6437404" y="1682251"/>
          <a:ext cx="5140817" cy="4552412"/>
        </p:xfrm>
        <a:graphic>
          <a:graphicData uri="http://schemas.openxmlformats.org/drawingml/2006/table">
            <a:tbl>
              <a:tblPr firstRow="1" firstCol="1" lastRow="1" lastCol="1" bandRow="1" bandCol="1">
                <a:tableStyleId>{5C22544A-7EE6-4342-B048-85BDC9FD1C3A}</a:tableStyleId>
              </a:tblPr>
              <a:tblGrid>
                <a:gridCol w="3084490"/>
                <a:gridCol w="2056327"/>
              </a:tblGrid>
              <a:tr h="209146">
                <a:tc>
                  <a:txBody>
                    <a:bodyPr/>
                    <a:lstStyle/>
                    <a:p>
                      <a:pPr marL="693420" marR="34290">
                        <a:lnSpc>
                          <a:spcPct val="107000"/>
                        </a:lnSpc>
                        <a:spcBef>
                          <a:spcPts val="140"/>
                        </a:spcBef>
                        <a:spcAft>
                          <a:spcPts val="0"/>
                        </a:spcAft>
                      </a:pPr>
                      <a:r>
                        <a:rPr lang="id-ID" sz="1200" dirty="0">
                          <a:effectLst/>
                        </a:rPr>
                        <a:t>Jenis</a:t>
                      </a:r>
                      <a:r>
                        <a:rPr lang="id-ID" sz="1200" spc="-5" dirty="0">
                          <a:effectLst/>
                        </a:rPr>
                        <a:t> </a:t>
                      </a:r>
                      <a:r>
                        <a:rPr lang="id-ID" sz="1200" dirty="0">
                          <a:effectLst/>
                        </a:rPr>
                        <a:t>material</a:t>
                      </a:r>
                      <a:endParaRPr lang="id-ID" sz="1100" dirty="0">
                        <a:effectLst/>
                        <a:latin typeface="Times New Roman" panose="02020603050405020304" pitchFamily="18" charset="0"/>
                        <a:ea typeface="Times New Roman" panose="02020603050405020304" pitchFamily="18" charset="0"/>
                      </a:endParaRPr>
                    </a:p>
                  </a:txBody>
                  <a:tcPr marL="0" marR="0" marT="0" marB="0"/>
                </a:tc>
                <a:tc>
                  <a:txBody>
                    <a:bodyPr/>
                    <a:lstStyle/>
                    <a:p>
                      <a:pPr marL="151130" marR="34290" algn="ctr">
                        <a:lnSpc>
                          <a:spcPct val="107000"/>
                        </a:lnSpc>
                        <a:spcBef>
                          <a:spcPts val="140"/>
                        </a:spcBef>
                        <a:spcAft>
                          <a:spcPts val="0"/>
                        </a:spcAft>
                      </a:pPr>
                      <a:r>
                        <a:rPr lang="id-ID" sz="1200">
                          <a:effectLst/>
                        </a:rPr>
                        <a:t>Kekuatan</a:t>
                      </a:r>
                      <a:r>
                        <a:rPr lang="id-ID" sz="1200" spc="230">
                          <a:effectLst/>
                        </a:rPr>
                        <a:t> </a:t>
                      </a:r>
                      <a:r>
                        <a:rPr lang="id-ID" sz="1200">
                          <a:effectLst/>
                        </a:rPr>
                        <a:t>material</a:t>
                      </a:r>
                      <a:r>
                        <a:rPr lang="id-ID" sz="1200" spc="-5">
                          <a:effectLst/>
                        </a:rPr>
                        <a:t> </a:t>
                      </a:r>
                      <a:r>
                        <a:rPr lang="id-ID" sz="1200">
                          <a:effectLst/>
                        </a:rPr>
                        <a:t>(MPa)</a:t>
                      </a:r>
                      <a:endParaRPr lang="id-ID" sz="1100">
                        <a:effectLst/>
                        <a:latin typeface="Times New Roman" panose="02020603050405020304" pitchFamily="18" charset="0"/>
                        <a:ea typeface="Times New Roman" panose="02020603050405020304" pitchFamily="18" charset="0"/>
                      </a:endParaRPr>
                    </a:p>
                  </a:txBody>
                  <a:tcPr marL="0" marR="0" marT="0" marB="0"/>
                </a:tc>
              </a:tr>
              <a:tr h="484452">
                <a:tc>
                  <a:txBody>
                    <a:bodyPr/>
                    <a:lstStyle/>
                    <a:p>
                      <a:pPr marL="67945" marR="34290">
                        <a:lnSpc>
                          <a:spcPct val="107000"/>
                        </a:lnSpc>
                        <a:spcBef>
                          <a:spcPts val="150"/>
                        </a:spcBef>
                        <a:spcAft>
                          <a:spcPts val="0"/>
                        </a:spcAft>
                      </a:pPr>
                      <a:r>
                        <a:rPr lang="id-ID" sz="1400">
                          <a:effectLst/>
                          <a:latin typeface="Times New Roman" panose="02020603050405020304" pitchFamily="18" charset="0"/>
                          <a:cs typeface="Times New Roman" panose="02020603050405020304" pitchFamily="18" charset="0"/>
                        </a:rPr>
                        <a:t>Argillaceous</a:t>
                      </a:r>
                      <a:r>
                        <a:rPr lang="en-US" sz="1400">
                          <a:effectLst/>
                          <a:latin typeface="Times New Roman" panose="02020603050405020304" pitchFamily="18" charset="0"/>
                          <a:cs typeface="Times New Roman" panose="02020603050405020304" pitchFamily="18" charset="0"/>
                        </a:rPr>
                        <a:t> (Batulanau-batulempung karbonat)</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1130" marR="34290" algn="ctr">
                        <a:lnSpc>
                          <a:spcPct val="107000"/>
                        </a:lnSpc>
                        <a:spcBef>
                          <a:spcPts val="150"/>
                        </a:spcBef>
                        <a:spcAft>
                          <a:spcPts val="0"/>
                        </a:spcAft>
                      </a:pPr>
                      <a:r>
                        <a:rPr lang="id-ID" sz="1400">
                          <a:effectLst/>
                          <a:latin typeface="Times New Roman" panose="02020603050405020304" pitchFamily="18" charset="0"/>
                          <a:cs typeface="Times New Roman" panose="02020603050405020304" pitchFamily="18" charset="0"/>
                        </a:rPr>
                        <a:t>1.5</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Karstik</a:t>
                      </a:r>
                      <a:r>
                        <a:rPr lang="id-ID" sz="1400" spc="-10">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&gt;15%</a:t>
                      </a:r>
                      <a:r>
                        <a:rPr lang="en-US" sz="1400">
                          <a:effectLst/>
                          <a:latin typeface="Times New Roman" panose="02020603050405020304" pitchFamily="18" charset="0"/>
                          <a:cs typeface="Times New Roman" panose="02020603050405020304" pitchFamily="18" charset="0"/>
                        </a:rPr>
                        <a:t> (Batugamping </a:t>
                      </a:r>
                      <a:r>
                        <a:rPr lang="id-ID" sz="1400">
                          <a:effectLst/>
                          <a:latin typeface="Times New Roman" panose="02020603050405020304" pitchFamily="18" charset="0"/>
                          <a:cs typeface="Times New Roman" panose="02020603050405020304" pitchFamily="18" charset="0"/>
                        </a:rPr>
                        <a:t>terubah</a:t>
                      </a:r>
                      <a:r>
                        <a:rPr lang="en-US" sz="1400">
                          <a:effectLst/>
                          <a:latin typeface="Times New Roman" panose="02020603050405020304" pitchFamily="18" charset="0"/>
                          <a:cs typeface="Times New Roman" panose="02020603050405020304" pitchFamily="18" charset="0"/>
                        </a:rPr>
                        <a:t> kuat)</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1.76</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Bef>
                          <a:spcPts val="140"/>
                        </a:spcBef>
                        <a:spcAft>
                          <a:spcPts val="0"/>
                        </a:spcAft>
                      </a:pPr>
                      <a:r>
                        <a:rPr lang="id-ID" sz="1400" dirty="0">
                          <a:effectLst/>
                          <a:latin typeface="Times New Roman" panose="02020603050405020304" pitchFamily="18" charset="0"/>
                          <a:cs typeface="Times New Roman" panose="02020603050405020304" pitchFamily="18" charset="0"/>
                        </a:rPr>
                        <a:t>Karstik</a:t>
                      </a:r>
                      <a:r>
                        <a:rPr lang="id-ID" sz="1400" spc="-10" dirty="0">
                          <a:effectLst/>
                          <a:latin typeface="Times New Roman" panose="02020603050405020304" pitchFamily="18" charset="0"/>
                          <a:cs typeface="Times New Roman" panose="02020603050405020304" pitchFamily="18" charset="0"/>
                        </a:rPr>
                        <a:t> </a:t>
                      </a:r>
                      <a:r>
                        <a:rPr lang="id-ID" sz="1400" dirty="0">
                          <a:effectLst/>
                          <a:latin typeface="Times New Roman" panose="02020603050405020304" pitchFamily="18" charset="0"/>
                          <a:cs typeface="Times New Roman" panose="02020603050405020304" pitchFamily="18" charset="0"/>
                        </a:rPr>
                        <a:t>10-15%</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Batugamping</a:t>
                      </a:r>
                      <a:r>
                        <a:rPr lang="en-US" sz="1400" dirty="0">
                          <a:effectLst/>
                          <a:latin typeface="Times New Roman" panose="02020603050405020304" pitchFamily="18" charset="0"/>
                          <a:cs typeface="Times New Roman" panose="02020603050405020304" pitchFamily="18" charset="0"/>
                        </a:rPr>
                        <a:t> </a:t>
                      </a:r>
                      <a:r>
                        <a:rPr lang="id-ID" sz="1400" dirty="0">
                          <a:effectLst/>
                          <a:latin typeface="Times New Roman" panose="02020603050405020304" pitchFamily="18" charset="0"/>
                          <a:cs typeface="Times New Roman" panose="02020603050405020304" pitchFamily="18" charset="0"/>
                        </a:rPr>
                        <a:t>terubah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sedang</a:t>
                      </a:r>
                      <a:r>
                        <a:rPr lang="en-US" sz="1400" dirty="0">
                          <a:effectLst/>
                          <a:latin typeface="Times New Roman" panose="02020603050405020304" pitchFamily="18" charset="0"/>
                          <a:cs typeface="Times New Roman" panose="02020603050405020304" pitchFamily="18" charset="0"/>
                        </a:rPr>
                        <a:t>)</a:t>
                      </a:r>
                      <a:endParaRPr lang="id-ID"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1130"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5.4</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233825">
                <a:tc>
                  <a:txBody>
                    <a:bodyPr/>
                    <a:lstStyle/>
                    <a:p>
                      <a:pPr marL="67945" marR="34290">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Intrusi</a:t>
                      </a:r>
                      <a:r>
                        <a:rPr lang="id-ID" sz="1400" spc="-10">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Mikro</a:t>
                      </a:r>
                      <a:r>
                        <a:rPr lang="id-ID" sz="1400" spc="-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Diorit</a:t>
                      </a:r>
                      <a:r>
                        <a:rPr lang="id-ID" sz="1400" spc="24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(Lapuk)</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6.86</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Karstik</a:t>
                      </a:r>
                      <a:r>
                        <a:rPr lang="id-ID" sz="1400" spc="-10">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5-10</a:t>
                      </a:r>
                      <a:r>
                        <a:rPr lang="id-ID" sz="1400" spc="-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a:t>
                      </a:r>
                      <a:r>
                        <a:rPr lang="en-US" sz="1400">
                          <a:effectLst/>
                          <a:latin typeface="Times New Roman" panose="02020603050405020304" pitchFamily="18" charset="0"/>
                          <a:cs typeface="Times New Roman" panose="02020603050405020304" pitchFamily="18" charset="0"/>
                        </a:rPr>
                        <a:t> (Batugamping </a:t>
                      </a:r>
                      <a:r>
                        <a:rPr lang="id-ID" sz="1400">
                          <a:effectLst/>
                          <a:latin typeface="Times New Roman" panose="02020603050405020304" pitchFamily="18" charset="0"/>
                          <a:cs typeface="Times New Roman" panose="02020603050405020304" pitchFamily="18" charset="0"/>
                        </a:rPr>
                        <a:t>terubah</a:t>
                      </a:r>
                      <a:r>
                        <a:rPr lang="en-US" sz="1400">
                          <a:effectLst/>
                          <a:latin typeface="Times New Roman" panose="02020603050405020304" pitchFamily="18" charset="0"/>
                          <a:cs typeface="Times New Roman" panose="02020603050405020304" pitchFamily="18" charset="0"/>
                        </a:rPr>
                        <a:t> lemah)</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9.93</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Pebble</a:t>
                      </a:r>
                      <a:r>
                        <a:rPr lang="id-ID" sz="1400" spc="-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dyke</a:t>
                      </a:r>
                      <a:r>
                        <a:rPr lang="en-US" sz="1400">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intrusi </a:t>
                      </a:r>
                      <a:r>
                        <a:rPr lang="en-US" sz="1400">
                          <a:effectLst/>
                          <a:latin typeface="Times New Roman" panose="02020603050405020304" pitchFamily="18" charset="0"/>
                          <a:cs typeface="Times New Roman" panose="02020603050405020304" pitchFamily="18" charset="0"/>
                        </a:rPr>
                        <a:t>mikrodiorit hornblende)</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11.08</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Bef>
                          <a:spcPts val="150"/>
                        </a:spcBef>
                        <a:spcAft>
                          <a:spcPts val="0"/>
                        </a:spcAft>
                      </a:pPr>
                      <a:r>
                        <a:rPr lang="id-ID" sz="1400">
                          <a:effectLst/>
                          <a:latin typeface="Times New Roman" panose="02020603050405020304" pitchFamily="18" charset="0"/>
                          <a:cs typeface="Times New Roman" panose="02020603050405020304" pitchFamily="18" charset="0"/>
                        </a:rPr>
                        <a:t>Unaltered</a:t>
                      </a:r>
                      <a:r>
                        <a:rPr lang="id-ID" sz="1400" spc="-1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Limestone</a:t>
                      </a:r>
                      <a:r>
                        <a:rPr lang="id-ID" sz="1400" spc="-10">
                          <a:effectLst/>
                          <a:latin typeface="Times New Roman" panose="02020603050405020304" pitchFamily="18" charset="0"/>
                          <a:cs typeface="Times New Roman" panose="02020603050405020304" pitchFamily="18" charset="0"/>
                        </a:rPr>
                        <a:t> / b</a:t>
                      </a:r>
                      <a:r>
                        <a:rPr lang="en-US" sz="1400">
                          <a:effectLst/>
                          <a:latin typeface="Times New Roman" panose="02020603050405020304" pitchFamily="18" charset="0"/>
                          <a:cs typeface="Times New Roman" panose="02020603050405020304" pitchFamily="18" charset="0"/>
                        </a:rPr>
                        <a:t>atugamping </a:t>
                      </a:r>
                      <a:r>
                        <a:rPr lang="id-ID" sz="1400">
                          <a:effectLst/>
                          <a:latin typeface="Times New Roman" panose="02020603050405020304" pitchFamily="18" charset="0"/>
                          <a:cs typeface="Times New Roman" panose="02020603050405020304" pitchFamily="18" charset="0"/>
                        </a:rPr>
                        <a:t>(Low</a:t>
                      </a:r>
                      <a:r>
                        <a:rPr lang="id-ID" sz="1400" spc="-20">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fracture)</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50"/>
                        </a:spcBef>
                        <a:spcAft>
                          <a:spcPts val="0"/>
                        </a:spcAft>
                      </a:pPr>
                      <a:r>
                        <a:rPr lang="id-ID" sz="1400">
                          <a:effectLst/>
                          <a:latin typeface="Times New Roman" panose="02020603050405020304" pitchFamily="18" charset="0"/>
                          <a:cs typeface="Times New Roman" panose="02020603050405020304" pitchFamily="18" charset="0"/>
                        </a:rPr>
                        <a:t>13.95</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233825">
                <a:tc>
                  <a:txBody>
                    <a:bodyPr/>
                    <a:lstStyle/>
                    <a:p>
                      <a:pPr marL="67945" marR="34290">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Intrusi</a:t>
                      </a:r>
                      <a:r>
                        <a:rPr lang="id-ID" sz="1400" spc="-10">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Mikro diorit</a:t>
                      </a:r>
                      <a:r>
                        <a:rPr lang="id-ID" sz="1400" spc="-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a:t>
                      </a:r>
                      <a:r>
                        <a:rPr lang="id-ID" sz="1400" spc="-1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Segar)</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19.05</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Marbelized limestone (meta batugamping),</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50495" marR="34290" algn="ctr">
                        <a:lnSpc>
                          <a:spcPct val="107000"/>
                        </a:lnSpc>
                        <a:spcBef>
                          <a:spcPts val="140"/>
                        </a:spcBef>
                        <a:spcAft>
                          <a:spcPts val="0"/>
                        </a:spcAft>
                      </a:pPr>
                      <a:r>
                        <a:rPr lang="id-ID" sz="1400">
                          <a:effectLst/>
                          <a:latin typeface="Times New Roman" panose="02020603050405020304" pitchFamily="18" charset="0"/>
                          <a:cs typeface="Times New Roman" panose="02020603050405020304" pitchFamily="18" charset="0"/>
                        </a:rPr>
                        <a:t>46.03</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84452">
                <a:tc>
                  <a:txBody>
                    <a:bodyPr/>
                    <a:lstStyle/>
                    <a:p>
                      <a:pPr marL="67945" marR="34290">
                        <a:lnSpc>
                          <a:spcPct val="107000"/>
                        </a:lnSpc>
                        <a:spcAft>
                          <a:spcPts val="0"/>
                        </a:spcAft>
                      </a:pPr>
                      <a:r>
                        <a:rPr lang="id-ID" sz="1400">
                          <a:effectLst/>
                          <a:latin typeface="Times New Roman" panose="02020603050405020304" pitchFamily="18" charset="0"/>
                          <a:cs typeface="Times New Roman" panose="02020603050405020304" pitchFamily="18" charset="0"/>
                        </a:rPr>
                        <a:t>Unaltered</a:t>
                      </a:r>
                      <a:r>
                        <a:rPr lang="id-ID" sz="1400" spc="-15">
                          <a:effectLst/>
                          <a:latin typeface="Times New Roman" panose="02020603050405020304" pitchFamily="18" charset="0"/>
                          <a:cs typeface="Times New Roman" panose="02020603050405020304" pitchFamily="18" charset="0"/>
                        </a:rPr>
                        <a:t> </a:t>
                      </a:r>
                      <a:r>
                        <a:rPr lang="id-ID" sz="1400">
                          <a:effectLst/>
                          <a:latin typeface="Times New Roman" panose="02020603050405020304" pitchFamily="18" charset="0"/>
                          <a:cs typeface="Times New Roman" panose="02020603050405020304" pitchFamily="18" charset="0"/>
                        </a:rPr>
                        <a:t>Limestone</a:t>
                      </a:r>
                      <a:r>
                        <a:rPr lang="id-ID" sz="1400" spc="-10">
                          <a:effectLst/>
                          <a:latin typeface="Times New Roman" panose="02020603050405020304" pitchFamily="18" charset="0"/>
                          <a:cs typeface="Times New Roman" panose="02020603050405020304" pitchFamily="18" charset="0"/>
                        </a:rPr>
                        <a:t> / b</a:t>
                      </a:r>
                      <a:r>
                        <a:rPr lang="en-US" sz="1400">
                          <a:effectLst/>
                          <a:latin typeface="Times New Roman" panose="02020603050405020304" pitchFamily="18" charset="0"/>
                          <a:cs typeface="Times New Roman" panose="02020603050405020304" pitchFamily="18" charset="0"/>
                        </a:rPr>
                        <a:t>atugamping </a:t>
                      </a:r>
                      <a:r>
                        <a:rPr lang="id-ID" sz="1400">
                          <a:effectLst/>
                          <a:latin typeface="Times New Roman" panose="02020603050405020304" pitchFamily="18" charset="0"/>
                          <a:cs typeface="Times New Roman" panose="02020603050405020304" pitchFamily="18" charset="0"/>
                        </a:rPr>
                        <a:t>(High fracture)</a:t>
                      </a:r>
                      <a:endParaRPr lang="id-ID"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34290">
                        <a:lnSpc>
                          <a:spcPct val="107000"/>
                        </a:lnSpc>
                        <a:spcBef>
                          <a:spcPts val="5"/>
                        </a:spcBef>
                        <a:spcAft>
                          <a:spcPts val="0"/>
                        </a:spcAft>
                      </a:pPr>
                      <a:r>
                        <a:rPr lang="id-ID" sz="1400" dirty="0">
                          <a:effectLst/>
                          <a:latin typeface="Times New Roman" panose="02020603050405020304" pitchFamily="18" charset="0"/>
                          <a:cs typeface="Times New Roman" panose="02020603050405020304" pitchFamily="18" charset="0"/>
                        </a:rPr>
                        <a:t> </a:t>
                      </a:r>
                    </a:p>
                    <a:p>
                      <a:pPr marL="150495" marR="34290" algn="ctr">
                        <a:lnSpc>
                          <a:spcPct val="107000"/>
                        </a:lnSpc>
                        <a:spcAft>
                          <a:spcPts val="0"/>
                        </a:spcAft>
                      </a:pPr>
                      <a:r>
                        <a:rPr lang="id-ID" sz="1400" dirty="0">
                          <a:effectLst/>
                          <a:latin typeface="Times New Roman" panose="02020603050405020304" pitchFamily="18" charset="0"/>
                          <a:cs typeface="Times New Roman" panose="02020603050405020304" pitchFamily="18" charset="0"/>
                        </a:rPr>
                        <a:t>53.15</a:t>
                      </a:r>
                      <a:endParaRPr lang="id-ID"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bl>
          </a:graphicData>
        </a:graphic>
      </p:graphicFrame>
    </p:spTree>
    <p:extLst>
      <p:ext uri="{BB962C8B-B14F-4D97-AF65-F5344CB8AC3E}">
        <p14:creationId xmlns:p14="http://schemas.microsoft.com/office/powerpoint/2010/main" val="905031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KESIMPULAN</a:t>
            </a:r>
            <a:endParaRPr lang="en-US" sz="1800" b="1" dirty="0">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0" y="1051133"/>
            <a:ext cx="11037194" cy="3224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1400" dirty="0" smtClean="0">
                <a:latin typeface="Times New Roman" panose="02020603050405020304" pitchFamily="18" charset="0"/>
                <a:cs typeface="Times New Roman" panose="02020603050405020304" pitchFamily="18" charset="0"/>
              </a:rPr>
              <a:t>TIPE II B :</a:t>
            </a:r>
          </a:p>
          <a:p>
            <a:pPr marL="342900" indent="-342900">
              <a:lnSpc>
                <a:spcPct val="150000"/>
              </a:lnSpc>
              <a:buFont typeface="+mj-lt"/>
              <a:buAutoNum type="arabicPeriod"/>
            </a:pPr>
            <a:r>
              <a:rPr lang="id-ID" sz="1400" dirty="0" smtClean="0">
                <a:latin typeface="Times New Roman" panose="02020603050405020304" pitchFamily="18" charset="0"/>
                <a:cs typeface="Times New Roman" panose="02020603050405020304" pitchFamily="18" charset="0"/>
              </a:rPr>
              <a:t>Gemorfologi pada daerah penelitian dibagi menjadi 3 : </a:t>
            </a:r>
            <a:r>
              <a:rPr lang="en-US" sz="1400" dirty="0" err="1">
                <a:latin typeface="Times New Roman" panose="02020603050405020304" pitchFamily="18" charset="0"/>
                <a:cs typeface="Times New Roman" panose="02020603050405020304" pitchFamily="18" charset="0"/>
              </a:rPr>
              <a:t>Satuan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Perbukitan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Bergelombang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Lemah-Sedang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Struktural</a:t>
            </a:r>
            <a:r>
              <a:rPr lang="en-US" sz="1400" dirty="0">
                <a:latin typeface="Times New Roman" panose="02020603050405020304" pitchFamily="18" charset="0"/>
                <a:cs typeface="Times New Roman" panose="02020603050405020304" pitchFamily="18" charset="0"/>
              </a:rPr>
              <a:t> (S1), </a:t>
            </a:r>
            <a:r>
              <a:rPr lang="en-US" sz="1400" dirty="0" err="1">
                <a:latin typeface="Times New Roman" panose="02020603050405020304" pitchFamily="18" charset="0"/>
                <a:cs typeface="Times New Roman" panose="02020603050405020304" pitchFamily="18" charset="0"/>
              </a:rPr>
              <a:t>Perbukitan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Bergelombang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Kuat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Struktural</a:t>
            </a:r>
            <a:r>
              <a:rPr lang="en-US" sz="1400" dirty="0">
                <a:latin typeface="Times New Roman" panose="02020603050405020304" pitchFamily="18" charset="0"/>
                <a:cs typeface="Times New Roman" panose="02020603050405020304" pitchFamily="18" charset="0"/>
              </a:rPr>
              <a:t> (S2), </a:t>
            </a:r>
            <a:r>
              <a:rPr lang="en-US" sz="1400" dirty="0" err="1">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Dataran</a:t>
            </a:r>
            <a:r>
              <a:rPr lang="en-US" sz="1400" dirty="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 Bergelombang Lemah </a:t>
            </a:r>
            <a:r>
              <a:rPr lang="en-US" sz="1400" dirty="0">
                <a:latin typeface="Times New Roman" panose="02020603050405020304" pitchFamily="18" charset="0"/>
                <a:cs typeface="Times New Roman" panose="02020603050405020304" pitchFamily="18" charset="0"/>
              </a:rPr>
              <a:t>Fluvial (F1).</a:t>
            </a:r>
            <a:r>
              <a:rPr lang="id-ID" sz="1400" dirty="0" smtClean="0">
                <a:latin typeface="Times New Roman" panose="02020603050405020304" pitchFamily="18" charset="0"/>
                <a:cs typeface="Times New Roman" panose="02020603050405020304" pitchFamily="18" charset="0"/>
              </a:rPr>
              <a:t> </a:t>
            </a:r>
          </a:p>
          <a:p>
            <a:pPr marL="342900" indent="-342900">
              <a:lnSpc>
                <a:spcPct val="150000"/>
              </a:lnSpc>
              <a:buFont typeface="+mj-lt"/>
              <a:buAutoNum type="arabicPeriod"/>
            </a:pPr>
            <a:r>
              <a:rPr lang="id-ID" sz="1400" dirty="0" smtClean="0">
                <a:latin typeface="Times New Roman" panose="02020603050405020304" pitchFamily="18" charset="0"/>
                <a:cs typeface="Times New Roman" panose="02020603050405020304" pitchFamily="18" charset="0"/>
              </a:rPr>
              <a:t>Stratigrafi pada daerah penelitian urutan dari tua ke muda : </a:t>
            </a:r>
            <a:r>
              <a:rPr lang="en-US" sz="1400" dirty="0" err="1" smtClean="0">
                <a:latin typeface="Times New Roman" panose="02020603050405020304" pitchFamily="18" charset="0"/>
                <a:cs typeface="Times New Roman" panose="02020603050405020304" pitchFamily="18" charset="0"/>
              </a:rPr>
              <a:t>Satuan</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batupasir-karbonatan</a:t>
            </a:r>
            <a:r>
              <a:rPr lang="en-US" sz="1400" dirty="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Kerek</a:t>
            </a:r>
            <a:r>
              <a:rPr lang="id-ID"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Satuan</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batulempung-karbonatan</a:t>
            </a:r>
            <a:r>
              <a:rPr lang="en-US" sz="1400" dirty="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Kalibeng</a:t>
            </a:r>
            <a:r>
              <a:rPr lang="id-ID"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Satuan</a:t>
            </a:r>
            <a:r>
              <a:rPr lang="id-ID"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batugamping-klastik</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Klitik</a:t>
            </a:r>
            <a:r>
              <a:rPr lang="id-ID" sz="1400" dirty="0" smtClean="0">
                <a:latin typeface="Times New Roman" panose="02020603050405020304" pitchFamily="18" charset="0"/>
                <a:cs typeface="Times New Roman" panose="02020603050405020304" pitchFamily="18" charset="0"/>
              </a:rPr>
              <a:t>, dan </a:t>
            </a:r>
            <a:r>
              <a:rPr lang="en-US" sz="1400" dirty="0" err="1" smtClean="0">
                <a:latin typeface="Times New Roman" panose="02020603050405020304" pitchFamily="18" charset="0"/>
                <a:cs typeface="Times New Roman" panose="02020603050405020304" pitchFamily="18" charset="0"/>
              </a:rPr>
              <a:t>Endapan</a:t>
            </a:r>
            <a:r>
              <a:rPr lang="en-US" sz="1400" dirty="0" smtClean="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pasir </a:t>
            </a:r>
            <a:r>
              <a:rPr lang="id-ID" sz="1400" dirty="0" smtClean="0">
                <a:latin typeface="Times New Roman" panose="02020603050405020304" pitchFamily="18" charset="0"/>
                <a:cs typeface="Times New Roman" panose="02020603050405020304" pitchFamily="18" charset="0"/>
              </a:rPr>
              <a:t>lempung</a:t>
            </a:r>
          </a:p>
          <a:p>
            <a:pPr marL="342900" indent="-342900">
              <a:lnSpc>
                <a:spcPct val="150000"/>
              </a:lnSpc>
              <a:buFont typeface="+mj-lt"/>
              <a:buAutoNum type="arabicPeriod"/>
            </a:pPr>
            <a:r>
              <a:rPr lang="id-ID" sz="1400" dirty="0" smtClean="0">
                <a:latin typeface="Times New Roman" panose="02020603050405020304" pitchFamily="18" charset="0"/>
                <a:cs typeface="Times New Roman" panose="02020603050405020304" pitchFamily="18" charset="0"/>
              </a:rPr>
              <a:t>Struktur geologi pada daerah penelitian : </a:t>
            </a:r>
            <a:r>
              <a:rPr lang="en-US" sz="1400" dirty="0" err="1" smtClean="0">
                <a:latin typeface="Times New Roman" panose="02020603050405020304" pitchFamily="18" charset="0"/>
                <a:cs typeface="Times New Roman" panose="02020603050405020304" pitchFamily="18" charset="0"/>
              </a:rPr>
              <a:t>Antiklin</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Suwatu</a:t>
            </a:r>
            <a:r>
              <a:rPr lang="id-ID" sz="1400" dirty="0" smtClean="0">
                <a:latin typeface="Times New Roman" panose="02020603050405020304" pitchFamily="18" charset="0"/>
                <a:cs typeface="Times New Roman" panose="02020603050405020304" pitchFamily="18" charset="0"/>
              </a:rPr>
              <a:t>,  S</a:t>
            </a:r>
            <a:r>
              <a:rPr lang="en-US" sz="1400" dirty="0" err="1" smtClean="0">
                <a:latin typeface="Times New Roman" panose="02020603050405020304" pitchFamily="18" charset="0"/>
                <a:cs typeface="Times New Roman" panose="02020603050405020304" pitchFamily="18" charset="0"/>
              </a:rPr>
              <a:t>inklin</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Nglinduk</a:t>
            </a:r>
            <a:r>
              <a:rPr lang="id-ID" sz="1400" dirty="0" smtClean="0">
                <a:latin typeface="Times New Roman" panose="02020603050405020304" pitchFamily="18" charset="0"/>
                <a:cs typeface="Times New Roman" panose="02020603050405020304" pitchFamily="18" charset="0"/>
              </a:rPr>
              <a:t>, Sesar </a:t>
            </a:r>
            <a:r>
              <a:rPr lang="id-ID" sz="1400" dirty="0">
                <a:latin typeface="Times New Roman" panose="02020603050405020304" pitchFamily="18" charset="0"/>
                <a:cs typeface="Times New Roman" panose="02020603050405020304" pitchFamily="18" charset="0"/>
              </a:rPr>
              <a:t>Mendatar Kiri </a:t>
            </a:r>
            <a:r>
              <a:rPr lang="id-ID" sz="1400" dirty="0" smtClean="0">
                <a:latin typeface="Times New Roman" panose="02020603050405020304" pitchFamily="18" charset="0"/>
                <a:cs typeface="Times New Roman" panose="02020603050405020304" pitchFamily="18" charset="0"/>
              </a:rPr>
              <a:t>Singget, dan Kekar </a:t>
            </a:r>
            <a:r>
              <a:rPr lang="id-ID" sz="1400" dirty="0">
                <a:latin typeface="Times New Roman" panose="02020603050405020304" pitchFamily="18" charset="0"/>
                <a:cs typeface="Times New Roman" panose="02020603050405020304" pitchFamily="18" charset="0"/>
              </a:rPr>
              <a:t>Gerus </a:t>
            </a:r>
            <a:r>
              <a:rPr lang="id-ID" sz="1400" dirty="0" smtClean="0">
                <a:latin typeface="Times New Roman" panose="02020603050405020304" pitchFamily="18" charset="0"/>
                <a:cs typeface="Times New Roman" panose="02020603050405020304" pitchFamily="18" charset="0"/>
              </a:rPr>
              <a:t>Berpasangan</a:t>
            </a:r>
          </a:p>
          <a:p>
            <a:pPr marL="342900" indent="-342900">
              <a:lnSpc>
                <a:spcPct val="150000"/>
              </a:lnSpc>
              <a:buFont typeface="+mj-lt"/>
              <a:buAutoNum type="arabicPeriod"/>
            </a:pPr>
            <a:r>
              <a:rPr lang="id-ID" sz="1400" dirty="0" smtClean="0">
                <a:latin typeface="Times New Roman" panose="02020603050405020304" pitchFamily="18" charset="0"/>
                <a:cs typeface="Times New Roman" panose="02020603050405020304" pitchFamily="18" charset="0"/>
              </a:rPr>
              <a:t>Geologi lingkungan pada daerah penelitan : sesumber berupa perkebunan jati, lahan  pertanian dan pertambangan sedangan untuk bencana berupa gerakan tanah</a:t>
            </a:r>
          </a:p>
          <a:p>
            <a:pPr marL="342900" indent="-342900">
              <a:lnSpc>
                <a:spcPct val="150000"/>
              </a:lnSpc>
              <a:buFont typeface="+mj-lt"/>
              <a:buAutoNum type="arabicPeriod"/>
            </a:pPr>
            <a:endParaRPr lang="id-ID" sz="1400" dirty="0" smtClean="0">
              <a:latin typeface="Times New Roman" panose="02020603050405020304" pitchFamily="18" charset="0"/>
              <a:cs typeface="Times New Roman" panose="02020603050405020304" pitchFamily="18" charset="0"/>
            </a:endParaRPr>
          </a:p>
          <a:p>
            <a:pPr marL="0" indent="0">
              <a:buNone/>
            </a:pPr>
            <a:endParaRPr lang="id-ID"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522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KESIMPULAN</a:t>
            </a:r>
            <a:endParaRPr lang="en-US" sz="1800" b="1" dirty="0">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0" y="1051133"/>
            <a:ext cx="11037194" cy="5233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1400" dirty="0" smtClean="0">
                <a:latin typeface="Times New Roman" panose="02020603050405020304" pitchFamily="18" charset="0"/>
                <a:cs typeface="Times New Roman" panose="02020603050405020304" pitchFamily="18" charset="0"/>
              </a:rPr>
              <a:t>TIPE II A:</a:t>
            </a:r>
          </a:p>
          <a:p>
            <a:pPr marL="342900" lvl="0" indent="-342900">
              <a:lnSpc>
                <a:spcPct val="150000"/>
              </a:lnSpc>
              <a:buFont typeface="+mj-lt"/>
              <a:buAutoNum type="arabicPeriod"/>
            </a:pPr>
            <a:r>
              <a:rPr lang="id-ID" sz="1400" dirty="0">
                <a:latin typeface="Times New Roman" panose="02020603050405020304" pitchFamily="18" charset="0"/>
                <a:cs typeface="Times New Roman" panose="02020603050405020304" pitchFamily="18" charset="0"/>
              </a:rPr>
              <a:t>Arah- arah struktur pada daerah penelitian dapat dikelompokan menjadi 6, yaitu :</a:t>
            </a:r>
          </a:p>
          <a:p>
            <a:pPr lvl="0">
              <a:lnSpc>
                <a:spcPct val="150000"/>
              </a:lnSpc>
            </a:pPr>
            <a:r>
              <a:rPr lang="id-ID" sz="1400" dirty="0">
                <a:latin typeface="Times New Roman" panose="02020603050405020304" pitchFamily="18" charset="0"/>
                <a:cs typeface="Times New Roman" panose="02020603050405020304" pitchFamily="18" charset="0"/>
              </a:rPr>
              <a:t>Struktur utara-selatan dengan arah umum: (N 352</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- 005</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E/51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- 72</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 (N 173</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-181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 /35</a:t>
            </a:r>
            <a:r>
              <a:rPr lang="en-US" sz="1400" baseline="30000" dirty="0">
                <a:latin typeface="Times New Roman" panose="02020603050405020304" pitchFamily="18" charset="0"/>
                <a:cs typeface="Times New Roman" panose="02020603050405020304" pitchFamily="18" charset="0"/>
              </a:rPr>
              <a:t>o</a:t>
            </a:r>
            <a:r>
              <a:rPr lang="en-US" sz="1400" dirty="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 79</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a:t>
            </a:r>
          </a:p>
          <a:p>
            <a:pPr lvl="0">
              <a:lnSpc>
                <a:spcPct val="150000"/>
              </a:lnSpc>
            </a:pPr>
            <a:r>
              <a:rPr lang="id-ID" sz="1400" dirty="0">
                <a:latin typeface="Times New Roman" panose="02020603050405020304" pitchFamily="18" charset="0"/>
                <a:cs typeface="Times New Roman" panose="02020603050405020304" pitchFamily="18" charset="0"/>
              </a:rPr>
              <a:t>Struktur timurlaut – baratdaya dengan arah umum: (N 052</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- 071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E/46</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- 81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 (N 226</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-260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E/30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-75</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a:t>
            </a:r>
          </a:p>
          <a:p>
            <a:pPr lvl="0">
              <a:lnSpc>
                <a:spcPct val="150000"/>
              </a:lnSpc>
            </a:pPr>
            <a:r>
              <a:rPr lang="id-ID" sz="1400" dirty="0">
                <a:latin typeface="Times New Roman" panose="02020603050405020304" pitchFamily="18" charset="0"/>
                <a:cs typeface="Times New Roman" panose="02020603050405020304" pitchFamily="18" charset="0"/>
              </a:rPr>
              <a:t>Struktur utara timurlaut – selatan baratdaya dengan arah umum: (N 013</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- 045</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E/33</a:t>
            </a:r>
            <a:r>
              <a:rPr lang="en-US" sz="1400" baseline="30000" dirty="0">
                <a:latin typeface="Times New Roman" panose="02020603050405020304" pitchFamily="18" charset="0"/>
                <a:cs typeface="Times New Roman" panose="02020603050405020304" pitchFamily="18" charset="0"/>
              </a:rPr>
              <a:t>o</a:t>
            </a:r>
            <a:r>
              <a:rPr lang="en-US" sz="1400" dirty="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 70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 (N 204</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-213</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E/40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-70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a:t>
            </a:r>
          </a:p>
          <a:p>
            <a:pPr lvl="0">
              <a:lnSpc>
                <a:spcPct val="150000"/>
              </a:lnSpc>
            </a:pPr>
            <a:r>
              <a:rPr lang="id-ID" sz="1400" dirty="0">
                <a:latin typeface="Times New Roman" panose="02020603050405020304" pitchFamily="18" charset="0"/>
                <a:cs typeface="Times New Roman" panose="02020603050405020304" pitchFamily="18" charset="0"/>
              </a:rPr>
              <a:t>Struktur timur-barat dengan arah umum: (N 106</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-110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E/49</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-51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 (N 261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- 280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E/28</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-77</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a:t>
            </a:r>
          </a:p>
          <a:p>
            <a:pPr lvl="0">
              <a:lnSpc>
                <a:spcPct val="150000"/>
              </a:lnSpc>
            </a:pPr>
            <a:r>
              <a:rPr lang="id-ID" sz="1400" dirty="0">
                <a:latin typeface="Times New Roman" panose="02020603050405020304" pitchFamily="18" charset="0"/>
                <a:cs typeface="Times New Roman" panose="02020603050405020304" pitchFamily="18" charset="0"/>
              </a:rPr>
              <a:t>Struktur barat baratlaut – timur tenggara  dengan arah umum: (N 208</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-316</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E/21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-59</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 (N 110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-138</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/30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-53</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a:t>
            </a:r>
          </a:p>
          <a:p>
            <a:pPr lvl="0">
              <a:lnSpc>
                <a:spcPct val="150000"/>
              </a:lnSpc>
            </a:pPr>
            <a:r>
              <a:rPr lang="id-ID" sz="1400" dirty="0">
                <a:latin typeface="Times New Roman" panose="02020603050405020304" pitchFamily="18" charset="0"/>
                <a:cs typeface="Times New Roman" panose="02020603050405020304" pitchFamily="18" charset="0"/>
              </a:rPr>
              <a:t>Struktur baratlaut – tenggara dengan arah umum: (N 324</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-350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E/16</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-71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 (N 150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-170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 E /41</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-70</a:t>
            </a:r>
            <a:r>
              <a:rPr lang="en-US" sz="1400" baseline="30000" dirty="0">
                <a:latin typeface="Times New Roman" panose="02020603050405020304" pitchFamily="18" charset="0"/>
                <a:cs typeface="Times New Roman" panose="02020603050405020304" pitchFamily="18" charset="0"/>
              </a:rPr>
              <a:t>o</a:t>
            </a:r>
            <a:r>
              <a:rPr lang="id-ID" sz="1400" dirty="0">
                <a:latin typeface="Times New Roman" panose="02020603050405020304" pitchFamily="18" charset="0"/>
                <a:cs typeface="Times New Roman" panose="02020603050405020304" pitchFamily="18" charset="0"/>
              </a:rPr>
              <a:t>)</a:t>
            </a:r>
          </a:p>
          <a:p>
            <a:pPr marL="342900" indent="-342900">
              <a:lnSpc>
                <a:spcPct val="150000"/>
              </a:lnSpc>
              <a:buFont typeface="+mj-lt"/>
              <a:buAutoNum type="arabicPeriod" startAt="2"/>
            </a:pPr>
            <a:r>
              <a:rPr lang="id-ID" sz="1400" dirty="0" smtClean="0">
                <a:latin typeface="Times New Roman" panose="02020603050405020304" pitchFamily="18" charset="0"/>
                <a:cs typeface="Times New Roman" panose="02020603050405020304" pitchFamily="18" charset="0"/>
              </a:rPr>
              <a:t>Hasil </a:t>
            </a:r>
            <a:r>
              <a:rPr lang="id-ID" sz="1400" dirty="0">
                <a:latin typeface="Times New Roman" panose="02020603050405020304" pitchFamily="18" charset="0"/>
                <a:cs typeface="Times New Roman" panose="02020603050405020304" pitchFamily="18" charset="0"/>
              </a:rPr>
              <a:t>pengukuran arah struktur di daerah penelitian diketahui memiliki 8 struktur dengan arah timur dan timur tenggara memiliki potensi sebagai longsor bidang (</a:t>
            </a:r>
            <a:r>
              <a:rPr lang="id-ID" sz="1400" i="1" dirty="0">
                <a:latin typeface="Times New Roman" panose="02020603050405020304" pitchFamily="18" charset="0"/>
                <a:cs typeface="Times New Roman" panose="02020603050405020304" pitchFamily="18" charset="0"/>
              </a:rPr>
              <a:t>Plane Failure</a:t>
            </a:r>
            <a:r>
              <a:rPr lang="id-ID" sz="1400" dirty="0">
                <a:latin typeface="Times New Roman" panose="02020603050405020304" pitchFamily="18" charset="0"/>
                <a:cs typeface="Times New Roman" panose="02020603050405020304" pitchFamily="18" charset="0"/>
              </a:rPr>
              <a:t>) . 14 struktur dengan arah barat dan barat baratlaut memiliki potensi sebagai longsor guling (</a:t>
            </a:r>
            <a:r>
              <a:rPr lang="id-ID" sz="1400" i="1" dirty="0">
                <a:latin typeface="Times New Roman" panose="02020603050405020304" pitchFamily="18" charset="0"/>
                <a:cs typeface="Times New Roman" panose="02020603050405020304" pitchFamily="18" charset="0"/>
              </a:rPr>
              <a:t>Toppling Failure</a:t>
            </a:r>
            <a:r>
              <a:rPr lang="id-ID" sz="1400" dirty="0">
                <a:latin typeface="Times New Roman" panose="02020603050405020304" pitchFamily="18" charset="0"/>
                <a:cs typeface="Times New Roman" panose="02020603050405020304" pitchFamily="18" charset="0"/>
              </a:rPr>
              <a:t>). Struktur yang saling berpotongan dengan arah baratlaut/tenggara-timurlaut/baratdaya dan utara timurlaut/selatan baratdaya-barat baratlaut/timur tenggasra yang membentuk baji akan berpotensi terjadinya Longsor Baji (</a:t>
            </a:r>
            <a:r>
              <a:rPr lang="id-ID" sz="1400" i="1" dirty="0">
                <a:latin typeface="Times New Roman" panose="02020603050405020304" pitchFamily="18" charset="0"/>
                <a:cs typeface="Times New Roman" panose="02020603050405020304" pitchFamily="18" charset="0"/>
              </a:rPr>
              <a:t>Wedge Failure</a:t>
            </a:r>
            <a:r>
              <a:rPr lang="id-ID" sz="1400" dirty="0">
                <a:latin typeface="Times New Roman" panose="02020603050405020304" pitchFamily="18" charset="0"/>
                <a:cs typeface="Times New Roman" panose="02020603050405020304" pitchFamily="18" charset="0"/>
              </a:rPr>
              <a:t>).</a:t>
            </a:r>
          </a:p>
          <a:p>
            <a:pPr marL="342900" indent="-342900">
              <a:lnSpc>
                <a:spcPct val="150000"/>
              </a:lnSpc>
              <a:buFont typeface="+mj-lt"/>
              <a:buAutoNum type="arabicPeriod" startAt="2"/>
            </a:pPr>
            <a:endParaRPr lang="id-ID" sz="1400" dirty="0" smtClean="0">
              <a:latin typeface="Times New Roman" panose="02020603050405020304" pitchFamily="18" charset="0"/>
              <a:cs typeface="Times New Roman" panose="02020603050405020304" pitchFamily="18" charset="0"/>
            </a:endParaRPr>
          </a:p>
          <a:p>
            <a:pPr marL="0" indent="0">
              <a:buNone/>
            </a:pPr>
            <a:endParaRPr lang="id-ID"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589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id-ID" sz="1800" b="1" dirty="0" smtClean="0">
                <a:latin typeface="Times New Roman" panose="02020603050405020304" pitchFamily="18" charset="0"/>
                <a:cs typeface="Times New Roman" panose="02020603050405020304" pitchFamily="18" charset="0"/>
              </a:rPr>
              <a:t>KESIMPULAN</a:t>
            </a:r>
            <a:endParaRPr lang="en-US" sz="1800" b="1" dirty="0">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0" y="1051133"/>
            <a:ext cx="11037194" cy="5233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id-ID" sz="1400" dirty="0" smtClean="0">
                <a:latin typeface="Times New Roman" panose="02020603050405020304" pitchFamily="18" charset="0"/>
                <a:cs typeface="Times New Roman" panose="02020603050405020304" pitchFamily="18" charset="0"/>
              </a:rPr>
              <a:t>TIPE II A:</a:t>
            </a:r>
          </a:p>
          <a:p>
            <a:pPr marL="342900" lvl="0" indent="-342900" algn="just">
              <a:lnSpc>
                <a:spcPct val="150000"/>
              </a:lnSpc>
              <a:buFont typeface="+mj-lt"/>
              <a:buAutoNum type="arabicPeriod" startAt="3"/>
            </a:pPr>
            <a:r>
              <a:rPr lang="id-ID" sz="1400" dirty="0" smtClean="0">
                <a:latin typeface="Times New Roman" panose="02020603050405020304" pitchFamily="18" charset="0"/>
                <a:cs typeface="Times New Roman" panose="02020603050405020304" pitchFamily="18" charset="0"/>
              </a:rPr>
              <a:t>Material </a:t>
            </a:r>
            <a:r>
              <a:rPr lang="id-ID" sz="1400" dirty="0">
                <a:latin typeface="Times New Roman" panose="02020603050405020304" pitchFamily="18" charset="0"/>
                <a:cs typeface="Times New Roman" panose="02020603050405020304" pitchFamily="18" charset="0"/>
              </a:rPr>
              <a:t>pada daerah penelitian terdiri dari </a:t>
            </a:r>
            <a:r>
              <a:rPr lang="id-ID" sz="1400" i="1" dirty="0">
                <a:latin typeface="Times New Roman" panose="02020603050405020304" pitchFamily="18" charset="0"/>
                <a:cs typeface="Times New Roman" panose="02020603050405020304" pitchFamily="18" charset="0"/>
              </a:rPr>
              <a:t>Unaltered Limestone </a:t>
            </a:r>
            <a:r>
              <a:rPr lang="id-ID" sz="1400" dirty="0">
                <a:latin typeface="Times New Roman" panose="02020603050405020304" pitchFamily="18" charset="0"/>
                <a:cs typeface="Times New Roman" panose="02020603050405020304" pitchFamily="18" charset="0"/>
              </a:rPr>
              <a:t>(batugamping), Karstik &gt;15%, Karstik 10-15%, Karstik 5-10 %, </a:t>
            </a:r>
            <a:r>
              <a:rPr lang="id-ID" sz="1400" i="1" dirty="0">
                <a:latin typeface="Times New Roman" panose="02020603050405020304" pitchFamily="18" charset="0"/>
                <a:cs typeface="Times New Roman" panose="02020603050405020304" pitchFamily="18" charset="0"/>
              </a:rPr>
              <a:t>Marbelized limestone </a:t>
            </a:r>
            <a:r>
              <a:rPr lang="id-ID"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meta </a:t>
            </a:r>
            <a:r>
              <a:rPr lang="en-US" sz="1400" dirty="0" err="1">
                <a:latin typeface="Times New Roman" panose="02020603050405020304" pitchFamily="18" charset="0"/>
                <a:cs typeface="Times New Roman" panose="02020603050405020304" pitchFamily="18" charset="0"/>
              </a:rPr>
              <a:t>batugamping</a:t>
            </a:r>
            <a:r>
              <a:rPr lang="id-ID" sz="1400" dirty="0">
                <a:latin typeface="Times New Roman" panose="02020603050405020304" pitchFamily="18" charset="0"/>
                <a:cs typeface="Times New Roman" panose="02020603050405020304" pitchFamily="18" charset="0"/>
              </a:rPr>
              <a:t>), Intrusi Mikro Diorit, </a:t>
            </a:r>
            <a:r>
              <a:rPr lang="id-ID" sz="1400" i="1" dirty="0">
                <a:latin typeface="Times New Roman" panose="02020603050405020304" pitchFamily="18" charset="0"/>
                <a:cs typeface="Times New Roman" panose="02020603050405020304" pitchFamily="18" charset="0"/>
              </a:rPr>
              <a:t>Pebble dyke  </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intrusi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mikrodiorit</a:t>
            </a:r>
            <a:r>
              <a:rPr lang="en-US" sz="1400" dirty="0">
                <a:latin typeface="Times New Roman" panose="02020603050405020304" pitchFamily="18" charset="0"/>
                <a:cs typeface="Times New Roman" panose="02020603050405020304" pitchFamily="18" charset="0"/>
              </a:rPr>
              <a:t> hornblende)</a:t>
            </a:r>
            <a:r>
              <a:rPr lang="id-ID" sz="1400" dirty="0">
                <a:latin typeface="Times New Roman" panose="02020603050405020304" pitchFamily="18" charset="0"/>
                <a:cs typeface="Times New Roman" panose="02020603050405020304" pitchFamily="18" charset="0"/>
              </a:rPr>
              <a:t>, dan Argillaceous </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batulanau-batulempung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karbonat</a:t>
            </a:r>
            <a:r>
              <a:rPr lang="en-US" sz="1400" dirty="0">
                <a:latin typeface="Times New Roman" panose="02020603050405020304" pitchFamily="18" charset="0"/>
                <a:cs typeface="Times New Roman" panose="02020603050405020304" pitchFamily="18" charset="0"/>
              </a:rPr>
              <a:t>)</a:t>
            </a:r>
            <a:r>
              <a:rPr lang="id-ID" sz="1400" dirty="0">
                <a:latin typeface="Times New Roman" panose="02020603050405020304" pitchFamily="18" charset="0"/>
                <a:cs typeface="Times New Roman" panose="02020603050405020304" pitchFamily="18" charset="0"/>
              </a:rPr>
              <a:t>. Pengukuran kekuatan material dengan menggunakan Schmidt Hammer menunjukan hasil sebagian berikut:</a:t>
            </a:r>
          </a:p>
          <a:p>
            <a:pPr marL="342900" indent="-342900">
              <a:buFont typeface="+mj-lt"/>
              <a:buAutoNum type="arabicPeriod" startAt="3"/>
            </a:pPr>
            <a:endParaRPr lang="id-ID" sz="1400" dirty="0" smtClean="0">
              <a:latin typeface="Times New Roman" panose="02020603050405020304" pitchFamily="18" charset="0"/>
              <a:cs typeface="Times New Roman" panose="02020603050405020304" pitchFamily="18" charset="0"/>
            </a:endParaRPr>
          </a:p>
          <a:p>
            <a:pPr marL="342900" indent="-342900">
              <a:lnSpc>
                <a:spcPct val="150000"/>
              </a:lnSpc>
              <a:buFont typeface="+mj-lt"/>
              <a:buAutoNum type="arabicPeriod" startAt="3"/>
            </a:pPr>
            <a:endParaRPr lang="id-ID" sz="1400" dirty="0" smtClean="0">
              <a:latin typeface="Times New Roman" panose="02020603050405020304" pitchFamily="18" charset="0"/>
              <a:cs typeface="Times New Roman" panose="02020603050405020304" pitchFamily="18" charset="0"/>
            </a:endParaRPr>
          </a:p>
          <a:p>
            <a:pPr marL="0" indent="0">
              <a:buNone/>
            </a:pPr>
            <a:endParaRPr lang="id-ID"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132723" y="2676525"/>
            <a:ext cx="4695825" cy="3333750"/>
          </a:xfrm>
          <a:prstGeom prst="rect">
            <a:avLst/>
          </a:prstGeom>
        </p:spPr>
      </p:pic>
    </p:spTree>
    <p:extLst>
      <p:ext uri="{BB962C8B-B14F-4D97-AF65-F5344CB8AC3E}">
        <p14:creationId xmlns:p14="http://schemas.microsoft.com/office/powerpoint/2010/main" val="3145976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01" r="2531"/>
          <a:stretch/>
        </p:blipFill>
        <p:spPr>
          <a:xfrm flipH="1">
            <a:off x="-12700" y="0"/>
            <a:ext cx="12242800" cy="9067842"/>
          </a:xfrm>
          <a:prstGeom prst="rect">
            <a:avLst/>
          </a:prstGeom>
        </p:spPr>
      </p:pic>
      <p:sp>
        <p:nvSpPr>
          <p:cNvPr id="2" name="Title 1"/>
          <p:cNvSpPr>
            <a:spLocks noGrp="1"/>
          </p:cNvSpPr>
          <p:nvPr>
            <p:ph type="title"/>
          </p:nvPr>
        </p:nvSpPr>
        <p:spPr>
          <a:xfrm>
            <a:off x="4380469" y="2226530"/>
            <a:ext cx="3456461" cy="1325563"/>
          </a:xfrm>
        </p:spPr>
        <p:txBody>
          <a:bodyPr>
            <a:norm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TERIMA KASIH</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584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851794"/>
            <a:chOff x="0" y="0"/>
            <a:chExt cx="12192000" cy="851794"/>
          </a:xfrm>
        </p:grpSpPr>
        <p:sp>
          <p:nvSpPr>
            <p:cNvPr id="7" name="Rectangle 6"/>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5013846" y="109462"/>
            <a:ext cx="2164307" cy="740344"/>
          </a:xfrm>
        </p:spPr>
        <p:txBody>
          <a:bodyPr/>
          <a:lstStyle/>
          <a:p>
            <a:r>
              <a:rPr lang="en-US" sz="1800" b="1" dirty="0" smtClean="0">
                <a:latin typeface="Times New Roman" panose="02020603050405020304" pitchFamily="18" charset="0"/>
                <a:cs typeface="Times New Roman" panose="02020603050405020304" pitchFamily="18" charset="0"/>
              </a:rPr>
              <a:t>PENDAHULUAN</a:t>
            </a:r>
            <a:endParaRPr lang="en-US" sz="1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424572"/>
            <a:ext cx="5029200" cy="5216860"/>
          </a:xfrm>
        </p:spPr>
        <p:txBody>
          <a:bodyPr>
            <a:noAutofit/>
          </a:bodyPr>
          <a:lstStyle/>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Latar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belakang</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None/>
            </a:pPr>
            <a:r>
              <a:rPr lang="en-US" sz="1400" dirty="0" smtClean="0">
                <a:latin typeface="Times New Roman" panose="02020603050405020304" pitchFamily="18" charset="0"/>
                <a:ea typeface="Tahoma" panose="020B0604030504040204" pitchFamily="34" charset="0"/>
                <a:cs typeface="Times New Roman" panose="02020603050405020304" pitchFamily="18" charset="0"/>
              </a:rPr>
              <a:t>Daerah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termasuk</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kedalam</a:t>
            </a:r>
            <a:r>
              <a:rPr lang="en-US" sz="1400" dirty="0">
                <a:latin typeface="Times New Roman" panose="02020603050405020304" pitchFamily="18" charset="0"/>
                <a:ea typeface="Tahoma" panose="020B0604030504040204" pitchFamily="34" charset="0"/>
                <a:cs typeface="Times New Roman" panose="02020603050405020304" pitchFamily="18" charset="0"/>
              </a:rPr>
              <a:t> </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Peta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Lembar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Ngawi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dengan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Skala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1 : 100.000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Datun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dkk</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1996),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berdasaarkan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Skala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yang Regional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itu</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maka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perlu</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melakukan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pemetaan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secara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rinci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dengan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skala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1 : 25.000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meliputi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kondisi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geomorfologi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stratigrafi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struktur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lingkungan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baik</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sesumber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maupun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bencana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Maksud</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p>
          <a:p>
            <a:pPr marL="0" indent="0" algn="just">
              <a:lnSpc>
                <a:spcPct val="150000"/>
              </a:lnSpc>
              <a:buNone/>
            </a:pP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Melakukan</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id-ID" altLang="ja-JP" sz="1400" dirty="0" smtClean="0">
                <a:latin typeface="Times New Roman" panose="02020603050405020304" pitchFamily="18" charset="0"/>
                <a:ea typeface="Tahoma" panose="020B0604030504040204" pitchFamily="34" charset="0"/>
                <a:cs typeface="Times New Roman" panose="02020603050405020304" pitchFamily="18" charset="0"/>
              </a:rPr>
              <a:t>pemetaan</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geologi</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id-ID"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rinci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pada</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daerah</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penelitian</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Tujuan</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None/>
            </a:pP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Mengetahui</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id-ID"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kondisi</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daerah</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penelitian</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untuk</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disajikan</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dalam</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bentuk</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peta</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dengan</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ja-JP" sz="1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skala</a:t>
            </a:r>
            <a:r>
              <a:rPr lang="en-US" altLang="ja-JP" sz="1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1 : 25.000.</a:t>
            </a:r>
            <a:endParaRPr lang="ja-JP" altLang="en-US" sz="1400" dirty="0" smtClean="0">
              <a:solidFill>
                <a:schemeClr val="tx1"/>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6678093" y="1641140"/>
            <a:ext cx="5029200" cy="52168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Rumusan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Masalah</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Adapun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rumusan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masalah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yang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akan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dibahas</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pada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ini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berdasarkan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ialah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p>
          <a:p>
            <a:pPr marL="0" indent="0" algn="just">
              <a:lnSpc>
                <a:spcPct val="150000"/>
              </a:lnSpc>
              <a:buFont typeface="Arial" panose="020B0604020202020204" pitchFamily="34" charset="0"/>
              <a:buNone/>
            </a:pPr>
            <a:r>
              <a:rPr lang="en-US" sz="1400" dirty="0" smtClean="0">
                <a:latin typeface="Times New Roman" panose="02020603050405020304" pitchFamily="18" charset="0"/>
                <a:ea typeface="Tahoma" panose="020B0604030504040204" pitchFamily="34" charset="0"/>
                <a:cs typeface="Times New Roman" panose="02020603050405020304" pitchFamily="18" charset="0"/>
              </a:rPr>
              <a:t>a.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Bagaimana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kondisi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geomorfologi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di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daerah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a:t>
            </a:r>
          </a:p>
          <a:p>
            <a:pPr marL="0" indent="0" algn="just">
              <a:lnSpc>
                <a:spcPct val="150000"/>
              </a:lnSpc>
              <a:buFont typeface="Arial" panose="020B0604020202020204" pitchFamily="34" charset="0"/>
              <a:buNone/>
            </a:pPr>
            <a:r>
              <a:rPr lang="en-US" sz="1400" dirty="0" smtClean="0">
                <a:latin typeface="Times New Roman" panose="02020603050405020304" pitchFamily="18" charset="0"/>
                <a:ea typeface="Tahoma" panose="020B0604030504040204" pitchFamily="34" charset="0"/>
                <a:cs typeface="Times New Roman" panose="02020603050405020304" pitchFamily="18" charset="0"/>
              </a:rPr>
              <a:t>b.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Bagaimana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stratigrafi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daerah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baik</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berupa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ciri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litologi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penyebaran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ketabalan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umur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lingkungan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pengendapan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serta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hubungan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stratigrafi</a:t>
            </a:r>
            <a:r>
              <a:rPr lang="en-US" sz="1400" dirty="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antar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satuan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batuan</a:t>
            </a:r>
            <a:r>
              <a:rPr lang="id-ID" sz="1400" dirty="0" smtClean="0">
                <a:latin typeface="Times New Roman" panose="02020603050405020304" pitchFamily="18" charset="0"/>
                <a:ea typeface="Tahoma" panose="020B0604030504040204" pitchFamily="34" charset="0"/>
                <a:cs typeface="Times New Roman" panose="02020603050405020304" pitchFamily="18" charset="0"/>
              </a:rPr>
              <a:t> dan juga sejarah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a:t>
            </a:r>
          </a:p>
          <a:p>
            <a:pPr marL="0" indent="0" algn="just">
              <a:lnSpc>
                <a:spcPct val="150000"/>
              </a:lnSpc>
              <a:buFont typeface="Arial" panose="020B0604020202020204" pitchFamily="34" charset="0"/>
              <a:buNone/>
            </a:pPr>
            <a:r>
              <a:rPr lang="en-US" sz="1400" dirty="0" smtClean="0">
                <a:latin typeface="Times New Roman" panose="02020603050405020304" pitchFamily="18" charset="0"/>
                <a:ea typeface="Tahoma" panose="020B0604030504040204" pitchFamily="34" charset="0"/>
                <a:cs typeface="Times New Roman" panose="02020603050405020304" pitchFamily="18" charset="0"/>
              </a:rPr>
              <a:t>c.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Bagaimana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struktur</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yang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berkembang</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pada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daerah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Batasan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Masalah</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Penelitian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dibatasi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oleh</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pemetaan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permukaan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i="1" dirty="0" smtClean="0">
                <a:latin typeface="Times New Roman" panose="02020603050405020304" pitchFamily="18" charset="0"/>
                <a:ea typeface="Tahoma" panose="020B0604030504040204" pitchFamily="34" charset="0"/>
                <a:cs typeface="Times New Roman" panose="02020603050405020304" pitchFamily="18" charset="0"/>
              </a:rPr>
              <a:t>geological surface mapping</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berupa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pengambilan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data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singkapan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di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lapangan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berupa</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pengamatan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penafsiran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pengukuran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penggambaran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dokumentasi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dan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pengambilan</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data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geologi</a:t>
            </a:r>
            <a:r>
              <a:rPr lang="en-US" sz="1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400" dirty="0" err="1" smtClean="0">
                <a:latin typeface="Times New Roman" panose="02020603050405020304" pitchFamily="18" charset="0"/>
                <a:ea typeface="Tahoma" panose="020B0604030504040204" pitchFamily="34" charset="0"/>
                <a:cs typeface="Times New Roman" panose="02020603050405020304" pitchFamily="18" charset="0"/>
              </a:rPr>
              <a:t>permukaan</a:t>
            </a:r>
            <a:endParaRPr lang="en-US" sz="1400"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50000"/>
              </a:lnSpc>
              <a:buFont typeface="Arial" panose="020B0604020202020204" pitchFamily="34" charset="0"/>
              <a:buNone/>
            </a:pPr>
            <a:endParaRPr lang="en-US" sz="14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1" name="Straight Connector 10"/>
          <p:cNvCxnSpPr/>
          <p:nvPr/>
        </p:nvCxnSpPr>
        <p:spPr>
          <a:xfrm>
            <a:off x="914400" y="1820946"/>
            <a:ext cx="13430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00" y="4297446"/>
            <a:ext cx="8191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4400" y="5194674"/>
            <a:ext cx="8191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68578" y="5345196"/>
            <a:ext cx="148959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68578" y="2001921"/>
            <a:ext cx="156579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96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22111"/>
            <a:ext cx="12192000" cy="5005971"/>
          </a:xfrm>
        </p:spPr>
        <p:txBody>
          <a:bodyPr>
            <a:normAutofit/>
          </a:bodyPr>
          <a:lstStyle/>
          <a:p>
            <a:pPr>
              <a:lnSpc>
                <a:spcPct val="150000"/>
              </a:lnSpc>
            </a:pPr>
            <a:r>
              <a:rPr lang="id-ID" sz="1400" dirty="0" smtClean="0">
                <a:latin typeface="Times New Roman" panose="02020603050405020304" pitchFamily="18" charset="0"/>
                <a:cs typeface="Times New Roman" panose="02020603050405020304" pitchFamily="18" charset="0"/>
              </a:rPr>
              <a:t>Letak</a:t>
            </a:r>
            <a:r>
              <a:rPr lang="id-ID"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Luas </a:t>
            </a:r>
            <a:r>
              <a:rPr lang="en-US" sz="1400" dirty="0" err="1">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Kesampaian</a:t>
            </a:r>
            <a:r>
              <a:rPr lang="en-US" sz="1400" dirty="0">
                <a:latin typeface="Times New Roman" panose="02020603050405020304" pitchFamily="18" charset="0"/>
                <a:cs typeface="Times New Roman" panose="02020603050405020304" pitchFamily="18" charset="0"/>
              </a:rPr>
              <a:t> Daerah </a:t>
            </a:r>
            <a:r>
              <a:rPr lang="en-US" sz="1400" dirty="0" err="1" smtClean="0">
                <a:latin typeface="Times New Roman" panose="02020603050405020304" pitchFamily="18" charset="0"/>
                <a:cs typeface="Times New Roman" panose="02020603050405020304" pitchFamily="18" charset="0"/>
              </a:rPr>
              <a:t>Penelitian</a:t>
            </a:r>
            <a:endParaRPr lang="en-US" sz="1400" dirty="0" smtClean="0">
              <a:latin typeface="Times New Roman" panose="02020603050405020304" pitchFamily="18" charset="0"/>
              <a:cs typeface="Times New Roman" panose="02020603050405020304" pitchFamily="18" charset="0"/>
            </a:endParaRPr>
          </a:p>
          <a:p>
            <a:pPr marL="0" indent="0" algn="just">
              <a:lnSpc>
                <a:spcPct val="150000"/>
              </a:lnSpc>
              <a:buNone/>
            </a:pPr>
            <a:r>
              <a:rPr lang="id-ID" sz="1400" dirty="0">
                <a:latin typeface="Times New Roman" panose="02020603050405020304" pitchFamily="18" charset="0"/>
                <a:cs typeface="Times New Roman" panose="02020603050405020304" pitchFamily="18" charset="0"/>
              </a:rPr>
              <a:t>Secara administratif daerah penelitian </a:t>
            </a:r>
            <a:r>
              <a:rPr lang="en-US" sz="1400" dirty="0" err="1" smtClean="0">
                <a:latin typeface="Times New Roman" panose="02020603050405020304" pitchFamily="18" charset="0"/>
                <a:cs typeface="Times New Roman" panose="02020603050405020304" pitchFamily="18" charset="0"/>
              </a:rPr>
              <a:t>terletak</a:t>
            </a:r>
            <a:r>
              <a:rPr lang="en-US" sz="1400" dirty="0" smtClean="0">
                <a:latin typeface="Times New Roman" panose="02020603050405020304" pitchFamily="18" charset="0"/>
                <a:cs typeface="Times New Roman" panose="02020603050405020304" pitchFamily="18" charset="0"/>
              </a:rPr>
              <a:t> di </a:t>
            </a:r>
            <a:r>
              <a:rPr lang="en-US" sz="1400" dirty="0" err="1" smtClean="0">
                <a:latin typeface="Times New Roman" panose="02020603050405020304" pitchFamily="18" charset="0"/>
                <a:cs typeface="Times New Roman" panose="02020603050405020304" pitchFamily="18" charset="0"/>
              </a:rPr>
              <a:t>Desa</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Nglinduk</a:t>
            </a:r>
            <a:r>
              <a:rPr lang="en-US" sz="1400" dirty="0" smtClean="0">
                <a:latin typeface="Times New Roman" panose="02020603050405020304" pitchFamily="18" charset="0"/>
                <a:cs typeface="Times New Roman" panose="02020603050405020304" pitchFamily="18" charset="0"/>
              </a:rPr>
              <a:t>,</a:t>
            </a:r>
            <a:r>
              <a:rPr lang="id-ID"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Kecamatan</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Gabus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Kabupaten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Grobogan</a:t>
            </a:r>
            <a:r>
              <a:rPr lang="en-US" sz="1400" dirty="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Provinsi</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Jawa</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Tengah.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Secara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geografis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daerah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terletak</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pada</a:t>
            </a:r>
            <a:r>
              <a:rPr lang="en-US" sz="1400" dirty="0">
                <a:latin typeface="Times New Roman" panose="02020603050405020304" pitchFamily="18" charset="0"/>
                <a:cs typeface="Times New Roman" panose="02020603050405020304" pitchFamily="18" charset="0"/>
              </a:rPr>
              <a:t> 7</a:t>
            </a:r>
            <a:r>
              <a:rPr lang="en-US" sz="1400" baseline="30000" dirty="0">
                <a:latin typeface="Times New Roman" panose="02020603050405020304" pitchFamily="18" charset="0"/>
                <a:cs typeface="Times New Roman" panose="02020603050405020304" pitchFamily="18" charset="0"/>
              </a:rPr>
              <a:t> o</a:t>
            </a:r>
            <a:r>
              <a:rPr lang="en-US" sz="1400" dirty="0">
                <a:latin typeface="Times New Roman" panose="02020603050405020304" pitchFamily="18" charset="0"/>
                <a:cs typeface="Times New Roman" panose="02020603050405020304" pitchFamily="18" charset="0"/>
              </a:rPr>
              <a:t> 10’ 42’’ LS - 7</a:t>
            </a:r>
            <a:r>
              <a:rPr lang="en-US" sz="1400" baseline="30000" dirty="0">
                <a:latin typeface="Times New Roman" panose="02020603050405020304" pitchFamily="18" charset="0"/>
                <a:cs typeface="Times New Roman" panose="02020603050405020304" pitchFamily="18" charset="0"/>
              </a:rPr>
              <a:t> o</a:t>
            </a:r>
            <a:r>
              <a:rPr lang="en-US" sz="1400" dirty="0">
                <a:latin typeface="Times New Roman" panose="02020603050405020304" pitchFamily="18" charset="0"/>
                <a:cs typeface="Times New Roman" panose="02020603050405020304" pitchFamily="18" charset="0"/>
              </a:rPr>
              <a:t> 15’ 35’’ LS </a:t>
            </a:r>
            <a:r>
              <a:rPr lang="en-US" sz="1400" dirty="0" err="1">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111</a:t>
            </a:r>
            <a:r>
              <a:rPr lang="id-ID" sz="1400" baseline="30000" dirty="0">
                <a:latin typeface="Times New Roman" panose="02020603050405020304" pitchFamily="18" charset="0"/>
                <a:cs typeface="Times New Roman" panose="02020603050405020304" pitchFamily="18" charset="0"/>
              </a:rPr>
              <a:t>o </a:t>
            </a:r>
            <a:r>
              <a:rPr lang="id-ID" sz="1400" dirty="0">
                <a:latin typeface="Times New Roman" panose="02020603050405020304" pitchFamily="18" charset="0"/>
                <a:cs typeface="Times New Roman" panose="02020603050405020304" pitchFamily="18" charset="0"/>
              </a:rPr>
              <a:t>11’ 42’’ BT - 111</a:t>
            </a:r>
            <a:r>
              <a:rPr lang="id-ID" sz="1400" baseline="30000" dirty="0">
                <a:latin typeface="Times New Roman" panose="02020603050405020304" pitchFamily="18" charset="0"/>
                <a:cs typeface="Times New Roman" panose="02020603050405020304" pitchFamily="18" charset="0"/>
              </a:rPr>
              <a:t> o </a:t>
            </a:r>
            <a:r>
              <a:rPr lang="id-ID" sz="1400" dirty="0">
                <a:latin typeface="Times New Roman" panose="02020603050405020304" pitchFamily="18" charset="0"/>
                <a:cs typeface="Times New Roman" panose="02020603050405020304" pitchFamily="18" charset="0"/>
              </a:rPr>
              <a:t>14’ 56’’ BT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dengan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luas</a:t>
            </a:r>
            <a:r>
              <a:rPr lang="en-US" sz="1400" dirty="0">
                <a:latin typeface="Times New Roman" panose="02020603050405020304" pitchFamily="18" charset="0"/>
                <a:cs typeface="Times New Roman" panose="02020603050405020304" pitchFamily="18" charset="0"/>
              </a:rPr>
              <a:t> ± </a:t>
            </a:r>
            <a:r>
              <a:rPr lang="id-ID" sz="1400" dirty="0">
                <a:latin typeface="Times New Roman" panose="02020603050405020304" pitchFamily="18" charset="0"/>
                <a:cs typeface="Times New Roman" panose="02020603050405020304" pitchFamily="18" charset="0"/>
              </a:rPr>
              <a:t>54</a:t>
            </a:r>
            <a:r>
              <a:rPr lang="en-US" sz="1400" dirty="0">
                <a:latin typeface="Times New Roman" panose="02020603050405020304" pitchFamily="18" charset="0"/>
                <a:cs typeface="Times New Roman" panose="02020603050405020304" pitchFamily="18" charset="0"/>
              </a:rPr>
              <a:t> km² (</a:t>
            </a:r>
            <a:r>
              <a:rPr lang="id-ID" sz="1400" dirty="0">
                <a:latin typeface="Times New Roman" panose="02020603050405020304" pitchFamily="18" charset="0"/>
                <a:cs typeface="Times New Roman" panose="02020603050405020304" pitchFamily="18" charset="0"/>
              </a:rPr>
              <a:t>9</a:t>
            </a:r>
            <a:r>
              <a:rPr lang="en-US" sz="1400" dirty="0">
                <a:latin typeface="Times New Roman" panose="02020603050405020304" pitchFamily="18" charset="0"/>
                <a:cs typeface="Times New Roman" panose="02020603050405020304" pitchFamily="18" charset="0"/>
              </a:rPr>
              <a:t> km x 6 km). Daerah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termasuk</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dalam</a:t>
            </a:r>
            <a:r>
              <a:rPr lang="en-US" sz="1400" dirty="0">
                <a:latin typeface="Times New Roman" panose="02020603050405020304" pitchFamily="18" charset="0"/>
                <a:cs typeface="Times New Roman" panose="02020603050405020304" pitchFamily="18" charset="0"/>
              </a:rPr>
              <a:t> Peta </a:t>
            </a:r>
            <a:r>
              <a:rPr lang="en-US" sz="1400" dirty="0" err="1">
                <a:latin typeface="Times New Roman" panose="02020603050405020304" pitchFamily="18" charset="0"/>
                <a:cs typeface="Times New Roman" panose="02020603050405020304" pitchFamily="18" charset="0"/>
              </a:rPr>
              <a:t>Rupa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Bumi</a:t>
            </a:r>
            <a:r>
              <a:rPr lang="en-US" sz="1400" dirty="0">
                <a:latin typeface="Times New Roman" panose="02020603050405020304" pitchFamily="18" charset="0"/>
                <a:cs typeface="Times New Roman" panose="02020603050405020304" pitchFamily="18" charset="0"/>
              </a:rPr>
              <a:t> Indonesia </a:t>
            </a:r>
            <a:r>
              <a:rPr lang="en-US" sz="1400" dirty="0" err="1">
                <a:latin typeface="Times New Roman" panose="02020603050405020304" pitchFamily="18" charset="0"/>
                <a:cs typeface="Times New Roman" panose="02020603050405020304" pitchFamily="18" charset="0"/>
              </a:rPr>
              <a:t>Lembar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Tanjungsari</a:t>
            </a:r>
            <a:r>
              <a:rPr lang="en-US" sz="1400" dirty="0">
                <a:latin typeface="Times New Roman" panose="02020603050405020304" pitchFamily="18" charset="0"/>
                <a:cs typeface="Times New Roman" panose="02020603050405020304" pitchFamily="18" charset="0"/>
              </a:rPr>
              <a:t> </a:t>
            </a:r>
            <a:r>
              <a:rPr lang="id-ID" sz="1400" dirty="0">
                <a:latin typeface="Times New Roman" panose="02020603050405020304" pitchFamily="18" charset="0"/>
                <a:cs typeface="Times New Roman" panose="02020603050405020304" pitchFamily="18" charset="0"/>
              </a:rPr>
              <a:t>1508-4</a:t>
            </a:r>
            <a:r>
              <a:rPr lang="en-US" sz="1400" dirty="0">
                <a:latin typeface="Times New Roman" panose="02020603050405020304" pitchFamily="18" charset="0"/>
                <a:cs typeface="Times New Roman" panose="02020603050405020304" pitchFamily="18" charset="0"/>
              </a:rPr>
              <a:t>3</a:t>
            </a:r>
            <a:r>
              <a:rPr lang="id-ID" sz="14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Lembar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Mantingan</a:t>
            </a:r>
            <a:r>
              <a:rPr lang="en-US" sz="1400" dirty="0">
                <a:latin typeface="Times New Roman" panose="02020603050405020304" pitchFamily="18" charset="0"/>
                <a:cs typeface="Times New Roman" panose="02020603050405020304" pitchFamily="18" charset="0"/>
              </a:rPr>
              <a:t> 1508-414 </a:t>
            </a:r>
            <a:r>
              <a:rPr lang="en-US" sz="1400" dirty="0" err="1">
                <a:latin typeface="Times New Roman" panose="02020603050405020304" pitchFamily="18" charset="0"/>
                <a:cs typeface="Times New Roman" panose="02020603050405020304" pitchFamily="18" charset="0"/>
              </a:rPr>
              <a:t>dengan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skala</a:t>
            </a:r>
            <a:r>
              <a:rPr lang="en-US" sz="1400" dirty="0">
                <a:latin typeface="Times New Roman" panose="02020603050405020304" pitchFamily="18" charset="0"/>
                <a:cs typeface="Times New Roman" panose="02020603050405020304" pitchFamily="18" charset="0"/>
              </a:rPr>
              <a:t> 1 : 25.000 yang </a:t>
            </a:r>
            <a:r>
              <a:rPr lang="en-US" sz="1400" dirty="0" err="1">
                <a:latin typeface="Times New Roman" panose="02020603050405020304" pitchFamily="18" charset="0"/>
                <a:cs typeface="Times New Roman" panose="02020603050405020304" pitchFamily="18" charset="0"/>
              </a:rPr>
              <a:t>diterbitkan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oleh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Badan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Koordinasi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Survei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Pemetaan</a:t>
            </a:r>
            <a:r>
              <a:rPr lang="en-US" sz="1400" dirty="0">
                <a:latin typeface="Times New Roman" panose="02020603050405020304" pitchFamily="18" charset="0"/>
                <a:cs typeface="Times New Roman" panose="02020603050405020304" pitchFamily="18" charset="0"/>
              </a:rPr>
              <a:t> Nasional (BAKOSURTANAL</a:t>
            </a:r>
            <a:r>
              <a:rPr lang="id-ID" sz="1400" dirty="0">
                <a:latin typeface="Times New Roman" panose="02020603050405020304" pitchFamily="18" charset="0"/>
                <a:cs typeface="Times New Roman" panose="02020603050405020304" pitchFamily="18" charset="0"/>
              </a:rPr>
              <a:t>, Anonim 2000)</a:t>
            </a:r>
            <a:r>
              <a:rPr lang="en-US" sz="1400" dirty="0">
                <a:latin typeface="Times New Roman" panose="02020603050405020304" pitchFamily="18" charset="0"/>
                <a:cs typeface="Times New Roman" panose="02020603050405020304" pitchFamily="18" charset="0"/>
              </a:rPr>
              <a:t>.</a:t>
            </a:r>
          </a:p>
          <a:p>
            <a:pPr marL="0" indent="0">
              <a:lnSpc>
                <a:spcPct val="150000"/>
              </a:lnSpc>
              <a:buNone/>
            </a:pPr>
            <a:endParaRPr lang="en-US" sz="1400" dirty="0">
              <a:latin typeface="Times New Roman" panose="02020603050405020304" pitchFamily="18" charset="0"/>
              <a:cs typeface="Times New Roman" panose="02020603050405020304" pitchFamily="18" charset="0"/>
            </a:endParaRPr>
          </a:p>
          <a:p>
            <a:pPr>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212558" y="1122112"/>
            <a:ext cx="10515600" cy="725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0" y="0"/>
            <a:ext cx="12192000" cy="851794"/>
            <a:chOff x="0" y="0"/>
            <a:chExt cx="12192000" cy="851794"/>
          </a:xfrm>
        </p:grpSpPr>
        <p:sp>
          <p:nvSpPr>
            <p:cNvPr id="7" name="Rectangle 6"/>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Title 1"/>
          <p:cNvSpPr>
            <a:spLocks noGrp="1"/>
          </p:cNvSpPr>
          <p:nvPr>
            <p:ph type="title"/>
          </p:nvPr>
        </p:nvSpPr>
        <p:spPr>
          <a:xfrm>
            <a:off x="5013846" y="109462"/>
            <a:ext cx="2164307" cy="740344"/>
          </a:xfrm>
        </p:spPr>
        <p:txBody>
          <a:bodyPr/>
          <a:lstStyle/>
          <a:p>
            <a:r>
              <a:rPr lang="en-US" sz="1800" b="1" dirty="0" smtClean="0">
                <a:latin typeface="Times New Roman" panose="02020603050405020304" pitchFamily="18" charset="0"/>
                <a:cs typeface="Times New Roman" panose="02020603050405020304" pitchFamily="18" charset="0"/>
              </a:rPr>
              <a:t>PENDAHULUAN</a:t>
            </a:r>
            <a:endParaRPr lang="en-US" sz="1800" b="1"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603009" y="3047515"/>
            <a:ext cx="5108812" cy="3350884"/>
            <a:chOff x="3603009" y="3047515"/>
            <a:chExt cx="5108812" cy="3350884"/>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603009" y="3047515"/>
              <a:ext cx="5108812" cy="3350884"/>
            </a:xfrm>
            <a:prstGeom prst="rect">
              <a:avLst/>
            </a:prstGeom>
            <a:noFill/>
            <a:ln>
              <a:solidFill>
                <a:schemeClr val="tx1"/>
              </a:solidFill>
            </a:ln>
          </p:spPr>
        </p:pic>
        <p:sp>
          <p:nvSpPr>
            <p:cNvPr id="2" name="Rectangle 1"/>
            <p:cNvSpPr/>
            <p:nvPr/>
          </p:nvSpPr>
          <p:spPr>
            <a:xfrm>
              <a:off x="7061200" y="3686175"/>
              <a:ext cx="260350" cy="365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a:off x="85725" y="1497096"/>
            <a:ext cx="36290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328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6412"/>
            <a:ext cx="10515600" cy="5030551"/>
          </a:xfrm>
        </p:spPr>
        <p:txBody>
          <a:bodyPr>
            <a:normAutofit/>
          </a:bodyPr>
          <a:lstStyle/>
          <a:p>
            <a:r>
              <a:rPr lang="en-US" sz="1800" dirty="0" err="1" smtClean="0">
                <a:latin typeface="Times New Roman" panose="02020603050405020304" pitchFamily="18" charset="0"/>
                <a:cs typeface="Times New Roman" panose="02020603050405020304" pitchFamily="18" charset="0"/>
              </a:rPr>
              <a:t>Fisiografi</a:t>
            </a:r>
            <a:r>
              <a:rPr lang="en-US" sz="1800" dirty="0" smtClean="0">
                <a:latin typeface="Times New Roman" panose="02020603050405020304" pitchFamily="18" charset="0"/>
                <a:cs typeface="Times New Roman" panose="02020603050405020304" pitchFamily="18" charset="0"/>
              </a:rPr>
              <a:t> Regional</a:t>
            </a:r>
            <a:endParaRPr lang="en-US" sz="18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990829" y="2004045"/>
            <a:ext cx="7193508" cy="4172918"/>
          </a:xfrm>
          <a:prstGeom prst="rect">
            <a:avLst/>
          </a:prstGeom>
        </p:spPr>
      </p:pic>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 name="Title 1"/>
          <p:cNvSpPr>
            <a:spLocks noGrp="1"/>
          </p:cNvSpPr>
          <p:nvPr>
            <p:ph type="title"/>
          </p:nvPr>
        </p:nvSpPr>
        <p:spPr>
          <a:xfrm>
            <a:off x="5013846" y="109462"/>
            <a:ext cx="2574309" cy="740344"/>
          </a:xfrm>
        </p:spPr>
        <p:txBody>
          <a:bodyPr/>
          <a:lstStyle/>
          <a:p>
            <a:r>
              <a:rPr lang="en-US" sz="1800" b="1" dirty="0" smtClean="0">
                <a:latin typeface="Times New Roman" panose="02020603050405020304" pitchFamily="18" charset="0"/>
                <a:cs typeface="Times New Roman" panose="02020603050405020304" pitchFamily="18" charset="0"/>
              </a:rPr>
              <a:t>TINJAUAN PUSTAKA</a:t>
            </a:r>
            <a:endParaRPr lang="en-US" sz="18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942975" y="1487571"/>
            <a:ext cx="20478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72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379" y="1144214"/>
            <a:ext cx="2572664" cy="430563"/>
          </a:xfrm>
        </p:spPr>
        <p:txBody>
          <a:bodyPr>
            <a:normAutofit/>
          </a:bodyPr>
          <a:lstStyle/>
          <a:p>
            <a:r>
              <a:rPr lang="en-US" sz="1400" dirty="0" err="1" smtClean="0">
                <a:latin typeface="Times New Roman" panose="02020603050405020304" pitchFamily="18" charset="0"/>
                <a:cs typeface="Times New Roman" panose="02020603050405020304" pitchFamily="18" charset="0"/>
              </a:rPr>
              <a:t>Stratigrafi</a:t>
            </a:r>
            <a:r>
              <a:rPr lang="en-US" sz="1400" dirty="0" smtClean="0">
                <a:latin typeface="Times New Roman" panose="02020603050405020304" pitchFamily="18" charset="0"/>
                <a:cs typeface="Times New Roman" panose="02020603050405020304" pitchFamily="18" charset="0"/>
              </a:rPr>
              <a:t> Regional</a:t>
            </a:r>
            <a:endParaRPr lang="en-US" sz="14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525379" y="1759932"/>
            <a:ext cx="4019326" cy="4472426"/>
          </a:xfrm>
          <a:prstGeom prst="rect">
            <a:avLst/>
          </a:prstGeom>
        </p:spPr>
      </p:pic>
      <p:sp>
        <p:nvSpPr>
          <p:cNvPr id="6" name="Content Placeholder 2"/>
          <p:cNvSpPr txBox="1">
            <a:spLocks/>
          </p:cNvSpPr>
          <p:nvPr/>
        </p:nvSpPr>
        <p:spPr>
          <a:xfrm>
            <a:off x="525379" y="6232358"/>
            <a:ext cx="5121443" cy="395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dirty="0">
                <a:latin typeface="Times New Roman" panose="02020603050405020304" pitchFamily="18" charset="0"/>
                <a:cs typeface="Times New Roman" panose="02020603050405020304" pitchFamily="18" charset="0"/>
              </a:rPr>
              <a:t>Peta </a:t>
            </a:r>
            <a:r>
              <a:rPr lang="en-US" sz="1400" dirty="0" err="1">
                <a:latin typeface="Times New Roman" panose="02020603050405020304" pitchFamily="18" charset="0"/>
                <a:cs typeface="Times New Roman" panose="02020603050405020304" pitchFamily="18" charset="0"/>
              </a:rPr>
              <a:t>Geologi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daerah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penelitian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dalam</a:t>
            </a:r>
            <a:r>
              <a:rPr lang="en-US" sz="1400" dirty="0">
                <a:latin typeface="Times New Roman" panose="02020603050405020304" pitchFamily="18" charset="0"/>
                <a:cs typeface="Times New Roman" panose="02020603050405020304" pitchFamily="18" charset="0"/>
              </a:rPr>
              <a:t> Peta </a:t>
            </a:r>
            <a:r>
              <a:rPr lang="en-US" sz="1400" dirty="0" err="1">
                <a:latin typeface="Times New Roman" panose="02020603050405020304" pitchFamily="18" charset="0"/>
                <a:cs typeface="Times New Roman" panose="02020603050405020304" pitchFamily="18" charset="0"/>
              </a:rPr>
              <a:t>Geologi</a:t>
            </a:r>
            <a:r>
              <a:rPr lang="en-US" sz="1400" dirty="0">
                <a:latin typeface="Times New Roman" panose="02020603050405020304" pitchFamily="18" charset="0"/>
                <a:cs typeface="Times New Roman" panose="02020603050405020304" pitchFamily="18" charset="0"/>
              </a:rPr>
              <a:t> Regional </a:t>
            </a:r>
            <a:r>
              <a:rPr lang="en-US" sz="1400" dirty="0" err="1">
                <a:latin typeface="Times New Roman" panose="02020603050405020304" pitchFamily="18" charset="0"/>
                <a:cs typeface="Times New Roman" panose="02020603050405020304" pitchFamily="18" charset="0"/>
              </a:rPr>
              <a:t>Lembar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Ngawi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Datun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dkk</a:t>
            </a:r>
            <a:r>
              <a:rPr lang="en-US" sz="1400" dirty="0">
                <a:latin typeface="Times New Roman" panose="02020603050405020304" pitchFamily="18" charset="0"/>
                <a:cs typeface="Times New Roman" panose="02020603050405020304" pitchFamily="18" charset="0"/>
              </a:rPr>
              <a:t>, 1996)</a:t>
            </a:r>
          </a:p>
        </p:txBody>
      </p:sp>
      <p:sp>
        <p:nvSpPr>
          <p:cNvPr id="7" name="Rectangle 6"/>
          <p:cNvSpPr/>
          <p:nvPr/>
        </p:nvSpPr>
        <p:spPr>
          <a:xfrm>
            <a:off x="6096000" y="1759932"/>
            <a:ext cx="6096000" cy="307777"/>
          </a:xfrm>
          <a:prstGeom prst="rect">
            <a:avLst/>
          </a:prstGeom>
        </p:spPr>
        <p:txBody>
          <a:bodyPr>
            <a:spAutoFit/>
          </a:bodyPr>
          <a:lstStyle/>
          <a:p>
            <a:r>
              <a:rPr lang="id-ID" sz="1400" dirty="0">
                <a:latin typeface="Times New Roman" panose="02020603050405020304" pitchFamily="18" charset="0"/>
                <a:ea typeface="Calibri" panose="020F0502020204030204" pitchFamily="34" charset="0"/>
              </a:rPr>
              <a:t>Tabel s</a:t>
            </a:r>
            <a:r>
              <a:rPr lang="en-US" sz="1400" spc="5" dirty="0" err="1">
                <a:latin typeface="Times New Roman" panose="02020603050405020304" pitchFamily="18" charset="0"/>
                <a:ea typeface="Calibri" panose="020F0502020204030204" pitchFamily="34" charset="0"/>
              </a:rPr>
              <a:t>t</a:t>
            </a:r>
            <a:r>
              <a:rPr lang="en-US" sz="1400" dirty="0" err="1">
                <a:latin typeface="Times New Roman" panose="02020603050405020304" pitchFamily="18" charset="0"/>
                <a:ea typeface="Calibri" panose="020F0502020204030204" pitchFamily="34" charset="0"/>
              </a:rPr>
              <a:t>r</a:t>
            </a:r>
            <a:r>
              <a:rPr lang="en-US" sz="1400" spc="5" dirty="0" err="1">
                <a:latin typeface="Times New Roman" panose="02020603050405020304" pitchFamily="18" charset="0"/>
                <a:ea typeface="Calibri" panose="020F0502020204030204" pitchFamily="34" charset="0"/>
              </a:rPr>
              <a:t>ati</a:t>
            </a:r>
            <a:r>
              <a:rPr lang="en-US" sz="1400" spc="-20" dirty="0" err="1">
                <a:latin typeface="Times New Roman" panose="02020603050405020304" pitchFamily="18" charset="0"/>
                <a:ea typeface="Calibri" panose="020F0502020204030204" pitchFamily="34" charset="0"/>
              </a:rPr>
              <a:t>g</a:t>
            </a:r>
            <a:r>
              <a:rPr lang="en-US" sz="1400" dirty="0" err="1">
                <a:latin typeface="Times New Roman" panose="02020603050405020304" pitchFamily="18" charset="0"/>
                <a:ea typeface="Calibri" panose="020F0502020204030204" pitchFamily="34" charset="0"/>
              </a:rPr>
              <a:t>r</a:t>
            </a:r>
            <a:r>
              <a:rPr lang="en-US" sz="1400" spc="5" dirty="0" err="1">
                <a:latin typeface="Times New Roman" panose="02020603050405020304" pitchFamily="18" charset="0"/>
                <a:ea typeface="Calibri" panose="020F0502020204030204" pitchFamily="34" charset="0"/>
              </a:rPr>
              <a:t>a</a:t>
            </a:r>
            <a:r>
              <a:rPr lang="en-US" sz="1400" dirty="0" err="1">
                <a:latin typeface="Times New Roman" panose="02020603050405020304" pitchFamily="18" charset="0"/>
                <a:ea typeface="Calibri" panose="020F0502020204030204" pitchFamily="34" charset="0"/>
              </a:rPr>
              <a:t>fi</a:t>
            </a:r>
            <a:r>
              <a:rPr lang="en-US" sz="1400" spc="5"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d</a:t>
            </a:r>
            <a:r>
              <a:rPr lang="en-US" sz="1400" spc="5" dirty="0" err="1">
                <a:latin typeface="Times New Roman" panose="02020603050405020304" pitchFamily="18" charset="0"/>
                <a:ea typeface="Calibri" panose="020F0502020204030204" pitchFamily="34" charset="0"/>
              </a:rPr>
              <a:t>ae</a:t>
            </a:r>
            <a:r>
              <a:rPr lang="en-US" sz="1400" dirty="0" err="1">
                <a:latin typeface="Times New Roman" panose="02020603050405020304" pitchFamily="18" charset="0"/>
                <a:ea typeface="Calibri" panose="020F0502020204030204" pitchFamily="34" charset="0"/>
              </a:rPr>
              <a:t>r</a:t>
            </a:r>
            <a:r>
              <a:rPr lang="en-US" sz="1400" spc="5" dirty="0" err="1">
                <a:latin typeface="Times New Roman" panose="02020603050405020304" pitchFamily="18" charset="0"/>
                <a:ea typeface="Calibri" panose="020F0502020204030204" pitchFamily="34" charset="0"/>
              </a:rPr>
              <a:t>a</a:t>
            </a:r>
            <a:r>
              <a:rPr lang="en-US" sz="1400" dirty="0" err="1">
                <a:latin typeface="Times New Roman" panose="02020603050405020304" pitchFamily="18" charset="0"/>
                <a:ea typeface="Calibri" panose="020F0502020204030204" pitchFamily="34" charset="0"/>
              </a:rPr>
              <a:t>h</a:t>
            </a:r>
            <a:r>
              <a:rPr lang="en-US" sz="1400" dirty="0">
                <a:latin typeface="Times New Roman" panose="02020603050405020304" pitchFamily="18" charset="0"/>
                <a:ea typeface="Calibri" panose="020F0502020204030204" pitchFamily="34" charset="0"/>
              </a:rPr>
              <a:t> </a:t>
            </a:r>
            <a:r>
              <a:rPr lang="en-US" sz="1400" dirty="0" err="1">
                <a:latin typeface="Times New Roman" panose="02020603050405020304" pitchFamily="18" charset="0"/>
                <a:ea typeface="Calibri" panose="020F0502020204030204" pitchFamily="34" charset="0"/>
              </a:rPr>
              <a:t>p</a:t>
            </a:r>
            <a:r>
              <a:rPr lang="en-US" sz="1400" spc="5" dirty="0" err="1">
                <a:latin typeface="Times New Roman" panose="02020603050405020304" pitchFamily="18" charset="0"/>
                <a:ea typeface="Calibri" panose="020F0502020204030204" pitchFamily="34" charset="0"/>
              </a:rPr>
              <a:t>e</a:t>
            </a:r>
            <a:r>
              <a:rPr lang="en-US" sz="1400" spc="-20" dirty="0" err="1">
                <a:latin typeface="Times New Roman" panose="02020603050405020304" pitchFamily="18" charset="0"/>
                <a:ea typeface="Calibri" panose="020F0502020204030204" pitchFamily="34" charset="0"/>
              </a:rPr>
              <a:t>n</a:t>
            </a:r>
            <a:r>
              <a:rPr lang="en-US" sz="1400" spc="5" dirty="0" err="1">
                <a:latin typeface="Times New Roman" panose="02020603050405020304" pitchFamily="18" charset="0"/>
                <a:ea typeface="Calibri" panose="020F0502020204030204" pitchFamily="34" charset="0"/>
              </a:rPr>
              <a:t>e</a:t>
            </a:r>
            <a:r>
              <a:rPr lang="en-US" sz="1400" spc="-15" dirty="0" err="1">
                <a:latin typeface="Times New Roman" panose="02020603050405020304" pitchFamily="18" charset="0"/>
                <a:ea typeface="Calibri" panose="020F0502020204030204" pitchFamily="34" charset="0"/>
              </a:rPr>
              <a:t>l</a:t>
            </a:r>
            <a:r>
              <a:rPr lang="en-US" sz="1400" spc="5" dirty="0" err="1">
                <a:latin typeface="Times New Roman" panose="02020603050405020304" pitchFamily="18" charset="0"/>
                <a:ea typeface="Calibri" panose="020F0502020204030204" pitchFamily="34" charset="0"/>
              </a:rPr>
              <a:t>it</a:t>
            </a:r>
            <a:r>
              <a:rPr lang="en-US" sz="1400" spc="-15" dirty="0" err="1">
                <a:latin typeface="Times New Roman" panose="02020603050405020304" pitchFamily="18" charset="0"/>
                <a:ea typeface="Calibri" panose="020F0502020204030204" pitchFamily="34" charset="0"/>
              </a:rPr>
              <a:t>i</a:t>
            </a:r>
            <a:r>
              <a:rPr lang="en-US" sz="1400" spc="5" dirty="0" err="1">
                <a:latin typeface="Times New Roman" panose="02020603050405020304" pitchFamily="18" charset="0"/>
                <a:ea typeface="Calibri" panose="020F0502020204030204" pitchFamily="34" charset="0"/>
              </a:rPr>
              <a:t>a</a:t>
            </a:r>
            <a:r>
              <a:rPr lang="en-US" sz="1400" dirty="0" err="1">
                <a:latin typeface="Times New Roman" panose="02020603050405020304" pitchFamily="18" charset="0"/>
                <a:ea typeface="Calibri" panose="020F0502020204030204" pitchFamily="34" charset="0"/>
              </a:rPr>
              <a:t>n</a:t>
            </a:r>
            <a:r>
              <a:rPr lang="en-US" sz="1400" dirty="0">
                <a:latin typeface="Times New Roman" panose="02020603050405020304" pitchFamily="18" charset="0"/>
                <a:ea typeface="Calibri" panose="020F0502020204030204" pitchFamily="34" charset="0"/>
              </a:rPr>
              <a:t> </a:t>
            </a:r>
            <a:r>
              <a:rPr lang="id-ID" sz="1400" dirty="0">
                <a:latin typeface="Times New Roman" panose="02020603050405020304" pitchFamily="18" charset="0"/>
                <a:ea typeface="Calibri" panose="020F0502020204030204" pitchFamily="34" charset="0"/>
              </a:rPr>
              <a:t>dalam Peta Geologi Regional Lembar Ngawi </a:t>
            </a:r>
            <a:endParaRPr lang="en-US" sz="1400" dirty="0"/>
          </a:p>
        </p:txBody>
      </p:sp>
      <p:grpSp>
        <p:nvGrpSpPr>
          <p:cNvPr id="8" name="Group 7"/>
          <p:cNvGrpSpPr/>
          <p:nvPr/>
        </p:nvGrpSpPr>
        <p:grpSpPr>
          <a:xfrm>
            <a:off x="0" y="0"/>
            <a:ext cx="12192000" cy="851794"/>
            <a:chOff x="0" y="0"/>
            <a:chExt cx="12192000" cy="851794"/>
          </a:xfrm>
        </p:grpSpPr>
        <p:sp>
          <p:nvSpPr>
            <p:cNvPr id="9" name="Rectangle 8"/>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3" name="Title 1"/>
          <p:cNvSpPr>
            <a:spLocks noGrp="1"/>
          </p:cNvSpPr>
          <p:nvPr>
            <p:ph type="title"/>
          </p:nvPr>
        </p:nvSpPr>
        <p:spPr>
          <a:xfrm>
            <a:off x="5013846" y="109462"/>
            <a:ext cx="2574309" cy="740344"/>
          </a:xfrm>
        </p:spPr>
        <p:txBody>
          <a:bodyPr/>
          <a:lstStyle/>
          <a:p>
            <a:r>
              <a:rPr lang="en-US" sz="1800" b="1" dirty="0" smtClean="0">
                <a:latin typeface="Times New Roman" panose="02020603050405020304" pitchFamily="18" charset="0"/>
                <a:cs typeface="Times New Roman" panose="02020603050405020304" pitchFamily="18" charset="0"/>
              </a:rPr>
              <a:t>TINJAUAN PUSTAKA</a:t>
            </a:r>
            <a:endParaRPr lang="en-US" sz="18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137934" y="2311662"/>
            <a:ext cx="3794761" cy="3829843"/>
            <a:chOff x="7137934" y="2311662"/>
            <a:chExt cx="3794761" cy="3829843"/>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137934" y="2311662"/>
              <a:ext cx="3794761" cy="3829843"/>
            </a:xfrm>
            <a:prstGeom prst="rect">
              <a:avLst/>
            </a:prstGeom>
          </p:spPr>
        </p:pic>
        <p:sp>
          <p:nvSpPr>
            <p:cNvPr id="2" name="Rectangle 1"/>
            <p:cNvSpPr/>
            <p:nvPr/>
          </p:nvSpPr>
          <p:spPr>
            <a:xfrm>
              <a:off x="7251987" y="4033616"/>
              <a:ext cx="516139" cy="3235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a:off x="635000" y="1439946"/>
            <a:ext cx="1676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050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414" y="1088411"/>
            <a:ext cx="2314433" cy="434183"/>
          </a:xfrm>
        </p:spPr>
        <p:txBody>
          <a:bodyPr>
            <a:normAutofit/>
          </a:bodyPr>
          <a:lstStyle/>
          <a:p>
            <a:r>
              <a:rPr lang="en-US" sz="1400" dirty="0" err="1" smtClean="0">
                <a:latin typeface="Times New Roman" panose="02020603050405020304" pitchFamily="18" charset="0"/>
                <a:cs typeface="Times New Roman" panose="02020603050405020304" pitchFamily="18" charset="0"/>
              </a:rPr>
              <a:t>Struktur</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Geologi</a:t>
            </a:r>
            <a:r>
              <a:rPr lang="en-US" sz="1400" dirty="0" smtClean="0">
                <a:latin typeface="Times New Roman" panose="02020603050405020304" pitchFamily="18" charset="0"/>
                <a:cs typeface="Times New Roman" panose="02020603050405020304" pitchFamily="18" charset="0"/>
              </a:rPr>
              <a:t> Regional</a:t>
            </a:r>
            <a:endParaRPr lang="en-US" sz="1400" dirty="0">
              <a:latin typeface="Times New Roman" panose="02020603050405020304" pitchFamily="18" charset="0"/>
              <a:cs typeface="Times New Roman" panose="02020603050405020304" pitchFamily="18" charset="0"/>
            </a:endParaRPr>
          </a:p>
        </p:txBody>
      </p:sp>
      <p:sp>
        <p:nvSpPr>
          <p:cNvPr id="5" name="Rectangle 4"/>
          <p:cNvSpPr/>
          <p:nvPr/>
        </p:nvSpPr>
        <p:spPr>
          <a:xfrm>
            <a:off x="3448334" y="5816704"/>
            <a:ext cx="6096000" cy="376834"/>
          </a:xfrm>
          <a:prstGeom prst="rect">
            <a:avLst/>
          </a:prstGeom>
        </p:spPr>
        <p:txBody>
          <a:bodyPr>
            <a:spAutoFit/>
          </a:bodyPr>
          <a:lstStyle/>
          <a:p>
            <a:pPr marL="810260" indent="-810260" algn="ctr">
              <a:lnSpc>
                <a:spcPct val="150000"/>
              </a:lnSpc>
              <a:spcAft>
                <a:spcPts val="800"/>
              </a:spcAft>
              <a:tabLst>
                <a:tab pos="810260" algn="l"/>
              </a:tabLst>
            </a:pPr>
            <a:r>
              <a:rPr lang="en-US" sz="1400" dirty="0">
                <a:latin typeface="Times New Roman" panose="02020603050405020304" pitchFamily="18" charset="0"/>
                <a:cs typeface="Times New Roman" panose="02020603050405020304" pitchFamily="18" charset="0"/>
              </a:rPr>
              <a:t>Peta </a:t>
            </a:r>
            <a:r>
              <a:rPr lang="en-US" sz="1400" dirty="0" err="1">
                <a:latin typeface="Times New Roman" panose="02020603050405020304" pitchFamily="18" charset="0"/>
                <a:cs typeface="Times New Roman" panose="02020603050405020304" pitchFamily="18" charset="0"/>
              </a:rPr>
              <a:t>pola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struktur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Pulau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Jawa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Pulunggono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Martodjojo</a:t>
            </a:r>
            <a:r>
              <a:rPr lang="en-US" sz="1400" dirty="0">
                <a:latin typeface="Times New Roman" panose="02020603050405020304" pitchFamily="18" charset="0"/>
                <a:cs typeface="Times New Roman" panose="02020603050405020304" pitchFamily="18" charset="0"/>
              </a:rPr>
              <a:t>, 1994)</a:t>
            </a:r>
            <a:endParaRPr lang="id-ID"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p:cNvGrpSpPr/>
          <p:nvPr/>
        </p:nvGrpSpPr>
        <p:grpSpPr>
          <a:xfrm>
            <a:off x="0" y="0"/>
            <a:ext cx="12192000" cy="851794"/>
            <a:chOff x="0" y="0"/>
            <a:chExt cx="12192000" cy="851794"/>
          </a:xfrm>
        </p:grpSpPr>
        <p:sp>
          <p:nvSpPr>
            <p:cNvPr id="7" name="Rectangle 6"/>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Title 1"/>
          <p:cNvSpPr>
            <a:spLocks noGrp="1"/>
          </p:cNvSpPr>
          <p:nvPr>
            <p:ph type="title"/>
          </p:nvPr>
        </p:nvSpPr>
        <p:spPr>
          <a:xfrm>
            <a:off x="5013846" y="109462"/>
            <a:ext cx="2574309" cy="740344"/>
          </a:xfrm>
        </p:spPr>
        <p:txBody>
          <a:bodyPr/>
          <a:lstStyle/>
          <a:p>
            <a:r>
              <a:rPr lang="en-US" sz="1800" b="1" dirty="0" smtClean="0">
                <a:latin typeface="Times New Roman" panose="02020603050405020304" pitchFamily="18" charset="0"/>
                <a:cs typeface="Times New Roman" panose="02020603050405020304" pitchFamily="18" charset="0"/>
              </a:rPr>
              <a:t>TINJAUAN PUSTAKA</a:t>
            </a:r>
            <a:endParaRPr lang="en-US" sz="1800" b="1" dirty="0">
              <a:latin typeface="Times New Roman" panose="02020603050405020304" pitchFamily="18" charset="0"/>
              <a:cs typeface="Times New Roman" panose="02020603050405020304" pitchFamily="18" charset="0"/>
            </a:endParaRPr>
          </a:p>
        </p:txBody>
      </p:sp>
      <p:pic>
        <p:nvPicPr>
          <p:cNvPr id="12" name="Picture 11" descr="C:\Users\XxX\Desktop\MY FINAL REPORT\3. DASAR TEORI\POLA STRUKTUR JAWA (P&amp;M, 199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6847" y="1522594"/>
            <a:ext cx="7478974" cy="4236761"/>
          </a:xfrm>
          <a:prstGeom prst="rect">
            <a:avLst/>
          </a:prstGeom>
          <a:noFill/>
          <a:ln>
            <a:noFill/>
          </a:ln>
        </p:spPr>
      </p:pic>
      <p:cxnSp>
        <p:nvCxnSpPr>
          <p:cNvPr id="13" name="Straight Connector 12"/>
          <p:cNvCxnSpPr/>
          <p:nvPr/>
        </p:nvCxnSpPr>
        <p:spPr>
          <a:xfrm>
            <a:off x="558800" y="1363746"/>
            <a:ext cx="20828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568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851794"/>
            <a:chOff x="0" y="0"/>
            <a:chExt cx="12192000" cy="851794"/>
          </a:xfrm>
        </p:grpSpPr>
        <p:sp>
          <p:nvSpPr>
            <p:cNvPr id="6" name="Rectangle 5"/>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63452" y="174826"/>
            <a:ext cx="3465096" cy="674980"/>
          </a:xfrm>
        </p:spPr>
        <p:txBody>
          <a:bodyPr>
            <a:normAutofit/>
          </a:bodyPr>
          <a:lstStyle/>
          <a:p>
            <a:pPr algn="ctr"/>
            <a:r>
              <a:rPr lang="en-US" sz="1800" b="1" dirty="0" smtClean="0">
                <a:latin typeface="Times New Roman" panose="02020603050405020304" pitchFamily="18" charset="0"/>
                <a:cs typeface="Times New Roman" panose="02020603050405020304" pitchFamily="18" charset="0"/>
              </a:rPr>
              <a:t>METODE PENELITIAN</a:t>
            </a:r>
            <a:endParaRPr lang="en-US" sz="1800" b="1"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3190" y="1140542"/>
            <a:ext cx="4864100" cy="5574030"/>
          </a:xfrm>
          <a:prstGeom prst="rect">
            <a:avLst/>
          </a:prstGeom>
          <a:noFill/>
          <a:ln>
            <a:noFill/>
          </a:ln>
        </p:spPr>
      </p:pic>
    </p:spTree>
    <p:extLst>
      <p:ext uri="{BB962C8B-B14F-4D97-AF65-F5344CB8AC3E}">
        <p14:creationId xmlns:p14="http://schemas.microsoft.com/office/powerpoint/2010/main" val="2358643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851794"/>
            <a:chOff x="0" y="0"/>
            <a:chExt cx="12192000" cy="851794"/>
          </a:xfrm>
        </p:grpSpPr>
        <p:sp>
          <p:nvSpPr>
            <p:cNvPr id="7" name="Rectangle 6"/>
            <p:cNvSpPr/>
            <p:nvPr/>
          </p:nvSpPr>
          <p:spPr>
            <a:xfrm>
              <a:off x="0" y="0"/>
              <a:ext cx="12192000" cy="8324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832445"/>
              <a:ext cx="9231549" cy="1934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7813" y="832445"/>
              <a:ext cx="2353049" cy="17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222587" y="832445"/>
              <a:ext cx="96941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1"/>
            <a:ext cx="12192000" cy="849805"/>
          </a:xfrm>
        </p:spPr>
        <p:txBody>
          <a:bodyPr>
            <a:normAutofit fontScale="90000"/>
          </a:bodyPr>
          <a:lstStyle/>
          <a:p>
            <a:pPr algn="ctr"/>
            <a: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b="1" dirty="0" smtClean="0">
                <a:solidFill>
                  <a:schemeClr val="tx1">
                    <a:lumMod val="85000"/>
                    <a:lumOff val="15000"/>
                  </a:schemeClr>
                </a:solidFill>
                <a:latin typeface="Times New Roman" panose="02020603050405020304" pitchFamily="18" charset="0"/>
                <a:cs typeface="Times New Roman" panose="02020603050405020304" pitchFamily="18" charset="0"/>
              </a:rPr>
              <a:t>GEOLOGI </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DAERAH PENELITIAN</a:t>
            </a:r>
            <a:r>
              <a:rPr lang="en-US" altLang="ko-KR" b="1"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altLang="ko-KR" b="1"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b="1" dirty="0"/>
          </a:p>
        </p:txBody>
      </p:sp>
      <p:sp>
        <p:nvSpPr>
          <p:cNvPr id="4" name="TextBox 3">
            <a:extLst>
              <a:ext uri="{FF2B5EF4-FFF2-40B4-BE49-F238E27FC236}">
                <a16:creationId xmlns:a16="http://schemas.microsoft.com/office/drawing/2014/main" xmlns="" id="{7E5AACCC-2DAF-47E9-B182-08EE4E236801}"/>
              </a:ext>
            </a:extLst>
          </p:cNvPr>
          <p:cNvSpPr txBox="1"/>
          <p:nvPr/>
        </p:nvSpPr>
        <p:spPr>
          <a:xfrm>
            <a:off x="360801" y="892381"/>
            <a:ext cx="11959988" cy="307777"/>
          </a:xfrm>
          <a:prstGeom prst="rect">
            <a:avLst/>
          </a:prstGeom>
          <a:noFill/>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	</a:t>
            </a:r>
            <a:endParaRPr lang="id-ID" sz="14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120654" y="1177579"/>
            <a:ext cx="3193768" cy="974620"/>
            <a:chOff x="232012" y="1732031"/>
            <a:chExt cx="3193768" cy="974620"/>
          </a:xfrm>
        </p:grpSpPr>
        <p:sp>
          <p:nvSpPr>
            <p:cNvPr id="12" name="Title 1"/>
            <p:cNvSpPr txBox="1">
              <a:spLocks/>
            </p:cNvSpPr>
            <p:nvPr/>
          </p:nvSpPr>
          <p:spPr>
            <a:xfrm>
              <a:off x="232012" y="1732031"/>
              <a:ext cx="3193768" cy="974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3600" dirty="0" err="1" smtClean="0">
                  <a:latin typeface="Times New Roman" panose="02020603050405020304" pitchFamily="18" charset="0"/>
                  <a:cs typeface="Times New Roman" panose="02020603050405020304" pitchFamily="18" charset="0"/>
                </a:rPr>
                <a:t>Geomorfologi</a:t>
              </a:r>
              <a:endParaRPr lang="en-US" sz="2400"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574899" y="2498160"/>
              <a:ext cx="265769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266681" y="2082069"/>
            <a:ext cx="3193768" cy="974620"/>
            <a:chOff x="3425780" y="2706651"/>
            <a:chExt cx="3193768" cy="974620"/>
          </a:xfrm>
        </p:grpSpPr>
        <p:sp>
          <p:nvSpPr>
            <p:cNvPr id="15" name="Title 1"/>
            <p:cNvSpPr txBox="1">
              <a:spLocks/>
            </p:cNvSpPr>
            <p:nvPr/>
          </p:nvSpPr>
          <p:spPr>
            <a:xfrm>
              <a:off x="3425780" y="2706651"/>
              <a:ext cx="3193768" cy="974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3600" dirty="0" smtClean="0">
                  <a:latin typeface="Times New Roman" panose="02020603050405020304" pitchFamily="18" charset="0"/>
                  <a:cs typeface="Times New Roman" panose="02020603050405020304" pitchFamily="18" charset="0"/>
                </a:rPr>
                <a:t>Stratigrafi</a:t>
              </a:r>
              <a:endParaRPr lang="en-US" sz="2400"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3768667" y="3472780"/>
              <a:ext cx="18703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7" name="Title 1"/>
          <p:cNvSpPr txBox="1">
            <a:spLocks/>
          </p:cNvSpPr>
          <p:nvPr/>
        </p:nvSpPr>
        <p:spPr>
          <a:xfrm>
            <a:off x="2854530" y="3005302"/>
            <a:ext cx="3592557" cy="974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3600" dirty="0" smtClean="0">
                <a:latin typeface="Times New Roman" panose="02020603050405020304" pitchFamily="18" charset="0"/>
                <a:cs typeface="Times New Roman" panose="02020603050405020304" pitchFamily="18" charset="0"/>
              </a:rPr>
              <a:t>Struktur Geologi</a:t>
            </a:r>
            <a:endParaRPr lang="en-US" sz="2400" dirty="0">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4479893" y="4089242"/>
            <a:ext cx="3734970" cy="974620"/>
            <a:chOff x="5022664" y="5019861"/>
            <a:chExt cx="3734970" cy="974620"/>
          </a:xfrm>
        </p:grpSpPr>
        <p:sp>
          <p:nvSpPr>
            <p:cNvPr id="18" name="Title 1"/>
            <p:cNvSpPr txBox="1">
              <a:spLocks/>
            </p:cNvSpPr>
            <p:nvPr/>
          </p:nvSpPr>
          <p:spPr>
            <a:xfrm>
              <a:off x="5022664" y="5019861"/>
              <a:ext cx="3734970" cy="974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3600" dirty="0" smtClean="0">
                  <a:latin typeface="Times New Roman" panose="02020603050405020304" pitchFamily="18" charset="0"/>
                  <a:cs typeface="Times New Roman" panose="02020603050405020304" pitchFamily="18" charset="0"/>
                </a:rPr>
                <a:t>Sejarah Geologi</a:t>
              </a:r>
              <a:endParaRPr lang="en-US" sz="2400" dirty="0">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5365551" y="5785990"/>
              <a:ext cx="30075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3167782" y="3816620"/>
            <a:ext cx="316599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607447" y="5134191"/>
            <a:ext cx="4752497" cy="974620"/>
            <a:chOff x="1094510" y="5413243"/>
            <a:chExt cx="4752497" cy="974620"/>
          </a:xfrm>
        </p:grpSpPr>
        <p:sp>
          <p:nvSpPr>
            <p:cNvPr id="20" name="Title 1"/>
            <p:cNvSpPr txBox="1">
              <a:spLocks/>
            </p:cNvSpPr>
            <p:nvPr/>
          </p:nvSpPr>
          <p:spPr>
            <a:xfrm>
              <a:off x="1094510" y="5413243"/>
              <a:ext cx="4752497" cy="974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id-ID" sz="3600" dirty="0" smtClean="0">
                  <a:latin typeface="Times New Roman" panose="02020603050405020304" pitchFamily="18" charset="0"/>
                  <a:cs typeface="Times New Roman" panose="02020603050405020304" pitchFamily="18" charset="0"/>
                </a:rPr>
                <a:t>Geologi Lingkungan</a:t>
              </a:r>
              <a:endParaRPr lang="en-US" sz="2400"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1410772" y="6251414"/>
              <a:ext cx="432032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2056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618</TotalTime>
  <Words>1493</Words>
  <Application>Microsoft Office PowerPoint</Application>
  <PresentationFormat>Widescreen</PresentationFormat>
  <Paragraphs>177</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맑은 고딕</vt:lpstr>
      <vt:lpstr>Arial</vt:lpstr>
      <vt:lpstr>Calibri</vt:lpstr>
      <vt:lpstr>Calibri Light</vt:lpstr>
      <vt:lpstr>Tahoma</vt:lpstr>
      <vt:lpstr>Times New Roman</vt:lpstr>
      <vt:lpstr>Wingdings</vt:lpstr>
      <vt:lpstr>游ゴシック</vt:lpstr>
      <vt:lpstr>Office Theme</vt:lpstr>
      <vt:lpstr>PowerPoint Presentation</vt:lpstr>
      <vt:lpstr>PowerPoint Presentation</vt:lpstr>
      <vt:lpstr>PENDAHULUAN</vt:lpstr>
      <vt:lpstr>PENDAHULUAN</vt:lpstr>
      <vt:lpstr>TINJAUAN PUSTAKA</vt:lpstr>
      <vt:lpstr>TINJAUAN PUSTAKA</vt:lpstr>
      <vt:lpstr>TINJAUAN PUSTAKA</vt:lpstr>
      <vt:lpstr>METODE PENELITIAN</vt:lpstr>
      <vt:lpstr>  GEOLOGI DAERAH PENELITIAN </vt:lpstr>
      <vt:lpstr>  GEOLOGI DAERAH PENELITIAN </vt:lpstr>
      <vt:lpstr>  GEOLOGI DAERAH PENELITIAN </vt:lpstr>
      <vt:lpstr>  GEOLOGI DAERAH PENELITIAN </vt:lpstr>
      <vt:lpstr>Struktur geologi</vt:lpstr>
      <vt:lpstr>Sejarah Geologi</vt:lpstr>
      <vt:lpstr>Geologi Lingkungan</vt:lpstr>
      <vt:lpstr>MASALAH KHUSUS</vt:lpstr>
      <vt:lpstr>TINJAUAN PUSTAKA</vt:lpstr>
      <vt:lpstr>METODE PENELITIAN</vt:lpstr>
      <vt:lpstr>HASIL</vt:lpstr>
      <vt:lpstr>HASIL</vt:lpstr>
      <vt:lpstr>HASIL</vt:lpstr>
      <vt:lpstr>PEMBAHASAN</vt:lpstr>
      <vt:lpstr>PEMBAHASAN</vt:lpstr>
      <vt:lpstr>KESIMPULAN</vt:lpstr>
      <vt:lpstr>KESIMPULAN</vt:lpstr>
      <vt:lpstr>KESIMPULAN</vt:lpstr>
      <vt:lpstr>TERIMA KASIH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ACER</cp:lastModifiedBy>
  <cp:revision>51</cp:revision>
  <dcterms:created xsi:type="dcterms:W3CDTF">2021-12-14T05:25:00Z</dcterms:created>
  <dcterms:modified xsi:type="dcterms:W3CDTF">2022-08-03T04:33:37Z</dcterms:modified>
</cp:coreProperties>
</file>